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4"/>
  </p:notesMasterIdLst>
  <p:handoutMasterIdLst>
    <p:handoutMasterId r:id="rId85"/>
  </p:handoutMasterIdLst>
  <p:sldIdLst>
    <p:sldId id="945" r:id="rId2"/>
    <p:sldId id="1252" r:id="rId3"/>
    <p:sldId id="1169" r:id="rId4"/>
    <p:sldId id="1248" r:id="rId5"/>
    <p:sldId id="1249" r:id="rId6"/>
    <p:sldId id="1247" r:id="rId7"/>
    <p:sldId id="1275" r:id="rId8"/>
    <p:sldId id="1276" r:id="rId9"/>
    <p:sldId id="1171" r:id="rId10"/>
    <p:sldId id="1172" r:id="rId11"/>
    <p:sldId id="1173" r:id="rId12"/>
    <p:sldId id="1174" r:id="rId13"/>
    <p:sldId id="1175" r:id="rId14"/>
    <p:sldId id="1176" r:id="rId15"/>
    <p:sldId id="1250" r:id="rId16"/>
    <p:sldId id="1178" r:id="rId17"/>
    <p:sldId id="1180" r:id="rId18"/>
    <p:sldId id="1181" r:id="rId19"/>
    <p:sldId id="1182" r:id="rId20"/>
    <p:sldId id="1183" r:id="rId21"/>
    <p:sldId id="1184" r:id="rId22"/>
    <p:sldId id="1238" r:id="rId23"/>
    <p:sldId id="1186" r:id="rId24"/>
    <p:sldId id="1187" r:id="rId25"/>
    <p:sldId id="1188" r:id="rId26"/>
    <p:sldId id="1189" r:id="rId27"/>
    <p:sldId id="1190" r:id="rId28"/>
    <p:sldId id="1191" r:id="rId29"/>
    <p:sldId id="1253" r:id="rId30"/>
    <p:sldId id="1192" r:id="rId31"/>
    <p:sldId id="1193" r:id="rId32"/>
    <p:sldId id="1194" r:id="rId33"/>
    <p:sldId id="1195" r:id="rId34"/>
    <p:sldId id="1196" r:id="rId35"/>
    <p:sldId id="1243" r:id="rId36"/>
    <p:sldId id="1198" r:id="rId37"/>
    <p:sldId id="1199" r:id="rId38"/>
    <p:sldId id="1200" r:id="rId39"/>
    <p:sldId id="1201" r:id="rId40"/>
    <p:sldId id="1202" r:id="rId41"/>
    <p:sldId id="1204" r:id="rId42"/>
    <p:sldId id="1205" r:id="rId43"/>
    <p:sldId id="1206" r:id="rId44"/>
    <p:sldId id="1241" r:id="rId45"/>
    <p:sldId id="1208" r:id="rId46"/>
    <p:sldId id="1209" r:id="rId47"/>
    <p:sldId id="1254" r:id="rId48"/>
    <p:sldId id="1211" r:id="rId49"/>
    <p:sldId id="1212" r:id="rId50"/>
    <p:sldId id="1213" r:id="rId51"/>
    <p:sldId id="1214" r:id="rId52"/>
    <p:sldId id="1215" r:id="rId53"/>
    <p:sldId id="1216" r:id="rId54"/>
    <p:sldId id="1217" r:id="rId55"/>
    <p:sldId id="1219" r:id="rId56"/>
    <p:sldId id="1220" r:id="rId57"/>
    <p:sldId id="1240" r:id="rId58"/>
    <p:sldId id="1242" r:id="rId59"/>
    <p:sldId id="1255" r:id="rId60"/>
    <p:sldId id="1257" r:id="rId61"/>
    <p:sldId id="1283" r:id="rId62"/>
    <p:sldId id="1282" r:id="rId63"/>
    <p:sldId id="1259" r:id="rId64"/>
    <p:sldId id="1260" r:id="rId65"/>
    <p:sldId id="1261" r:id="rId66"/>
    <p:sldId id="1244" r:id="rId67"/>
    <p:sldId id="1245" r:id="rId68"/>
    <p:sldId id="1246" r:id="rId69"/>
    <p:sldId id="1262" r:id="rId70"/>
    <p:sldId id="1265" r:id="rId71"/>
    <p:sldId id="1268" r:id="rId72"/>
    <p:sldId id="1281" r:id="rId73"/>
    <p:sldId id="1269" r:id="rId74"/>
    <p:sldId id="1273" r:id="rId75"/>
    <p:sldId id="1270" r:id="rId76"/>
    <p:sldId id="1274" r:id="rId77"/>
    <p:sldId id="1271" r:id="rId78"/>
    <p:sldId id="1272" r:id="rId79"/>
    <p:sldId id="1284" r:id="rId80"/>
    <p:sldId id="1278" r:id="rId81"/>
    <p:sldId id="1277" r:id="rId82"/>
    <p:sldId id="1280" r:id="rId83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89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handoutMaster" Target="handoutMasters/handoutMaster1.xml"/><Relationship Id="rId86" Type="http://schemas.openxmlformats.org/officeDocument/2006/relationships/printerSettings" Target="printerSettings/printerSettings1.bin"/><Relationship Id="rId87" Type="http://schemas.openxmlformats.org/officeDocument/2006/relationships/presProps" Target="presProps.xml"/><Relationship Id="rId88" Type="http://schemas.openxmlformats.org/officeDocument/2006/relationships/viewProps" Target="viewProps.xml"/><Relationship Id="rId8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3.png>
</file>

<file path=ppt/media/image34.png>
</file>

<file path=ppt/media/image7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FD09DA-3061-C24C-902B-B840C73AC680}" type="slidenum">
              <a:rPr lang="en-US"/>
              <a:pPr/>
              <a:t>9</a:t>
            </a:fld>
            <a:endParaRPr lang="en-US"/>
          </a:p>
        </p:txBody>
      </p:sp>
      <p:sp>
        <p:nvSpPr>
          <p:cNvPr id="64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257300" y="720725"/>
            <a:ext cx="4802188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76314" y="4560889"/>
            <a:ext cx="5362575" cy="43195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6644" tIns="48323" rIns="96644" bIns="48323">
            <a:prstTxWarp prst="textNoShape">
              <a:avLst/>
            </a:prstTxWarp>
          </a:bodyPr>
          <a:lstStyle/>
          <a:p>
            <a:endParaRPr lang="en-US">
              <a:sym typeface="Symbol" charset="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 sz="2300" dirty="0">
              <a:latin typeface="Lucida Grande" charset="0"/>
              <a:ea typeface="Lucida Grande" charset="0"/>
              <a:cs typeface="Lucida Grande" charset="0"/>
              <a:sym typeface="Lucida Grande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 sz="2300" dirty="0">
              <a:latin typeface="Lucida Grande" charset="0"/>
              <a:ea typeface="Lucida Grande" charset="0"/>
              <a:cs typeface="Lucida Grande" charset="0"/>
              <a:sym typeface="Lucida Grande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 sz="2300" dirty="0">
              <a:latin typeface="Lucida Grande" charset="0"/>
              <a:ea typeface="Lucida Grande" charset="0"/>
              <a:cs typeface="Lucida Grande" charset="0"/>
              <a:sym typeface="Lucida Grande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0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3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5.emf"/><Relationship Id="rId12" Type="http://schemas.openxmlformats.org/officeDocument/2006/relationships/image" Target="../media/image46.emf"/><Relationship Id="rId13" Type="http://schemas.openxmlformats.org/officeDocument/2006/relationships/image" Target="../media/image47.emf"/><Relationship Id="rId14" Type="http://schemas.openxmlformats.org/officeDocument/2006/relationships/image" Target="../media/image48.emf"/><Relationship Id="rId15" Type="http://schemas.openxmlformats.org/officeDocument/2006/relationships/image" Target="../media/image49.emf"/><Relationship Id="rId16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6" Type="http://schemas.openxmlformats.org/officeDocument/2006/relationships/image" Target="../media/image40.emf"/><Relationship Id="rId7" Type="http://schemas.openxmlformats.org/officeDocument/2006/relationships/image" Target="../media/image41.emf"/><Relationship Id="rId8" Type="http://schemas.openxmlformats.org/officeDocument/2006/relationships/image" Target="../media/image42.emf"/><Relationship Id="rId9" Type="http://schemas.openxmlformats.org/officeDocument/2006/relationships/image" Target="../media/image43.emf"/><Relationship Id="rId10" Type="http://schemas.openxmlformats.org/officeDocument/2006/relationships/image" Target="../media/image4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0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8.emf"/><Relationship Id="rId3" Type="http://schemas.openxmlformats.org/officeDocument/2006/relationships/image" Target="../media/image51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emf"/><Relationship Id="rId3" Type="http://schemas.openxmlformats.org/officeDocument/2006/relationships/image" Target="../media/image5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3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4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5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Relationship Id="rId3" Type="http://schemas.openxmlformats.org/officeDocument/2006/relationships/image" Target="../media/image57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/Relationships>
</file>

<file path=ppt/slides/_rels/slide6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4.emf"/><Relationship Id="rId12" Type="http://schemas.openxmlformats.org/officeDocument/2006/relationships/image" Target="../media/image45.emf"/><Relationship Id="rId13" Type="http://schemas.openxmlformats.org/officeDocument/2006/relationships/image" Target="../media/image65.emf"/><Relationship Id="rId14" Type="http://schemas.openxmlformats.org/officeDocument/2006/relationships/image" Target="../media/image66.emf"/><Relationship Id="rId15" Type="http://schemas.openxmlformats.org/officeDocument/2006/relationships/image" Target="../media/image67.emf"/><Relationship Id="rId16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6" Type="http://schemas.openxmlformats.org/officeDocument/2006/relationships/image" Target="../media/image63.emf"/><Relationship Id="rId7" Type="http://schemas.openxmlformats.org/officeDocument/2006/relationships/image" Target="../media/image64.emf"/><Relationship Id="rId8" Type="http://schemas.openxmlformats.org/officeDocument/2006/relationships/image" Target="../media/image41.emf"/><Relationship Id="rId9" Type="http://schemas.openxmlformats.org/officeDocument/2006/relationships/image" Target="../media/image42.emf"/><Relationship Id="rId10" Type="http://schemas.openxmlformats.org/officeDocument/2006/relationships/image" Target="../media/image43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2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1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9.emf"/><Relationship Id="rId3" Type="http://schemas.openxmlformats.org/officeDocument/2006/relationships/image" Target="../media/image60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0.emf"/><Relationship Id="rId5" Type="http://schemas.openxmlformats.org/officeDocument/2006/relationships/image" Target="../media/image70.emf"/><Relationship Id="rId6" Type="http://schemas.openxmlformats.org/officeDocument/2006/relationships/image" Target="../media/image71.emf"/><Relationship Id="rId7" Type="http://schemas.openxmlformats.org/officeDocument/2006/relationships/image" Target="../media/image72.emf"/><Relationship Id="rId8" Type="http://schemas.openxmlformats.org/officeDocument/2006/relationships/image" Target="../media/image35.emf"/><Relationship Id="rId9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3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Relationship Id="rId3" Type="http://schemas.openxmlformats.org/officeDocument/2006/relationships/image" Target="../media/image5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6" Type="http://schemas.openxmlformats.org/officeDocument/2006/relationships/image" Target="../media/image74.emf"/><Relationship Id="rId7" Type="http://schemas.openxmlformats.org/officeDocument/2006/relationships/image" Target="../media/image75.emf"/><Relationship Id="rId8" Type="http://schemas.openxmlformats.org/officeDocument/2006/relationships/image" Target="../media/image76.emf"/><Relationship Id="rId9" Type="http://schemas.openxmlformats.org/officeDocument/2006/relationships/image" Target="../media/image77.emf"/><Relationship Id="rId10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6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9.jpe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Computing </a:t>
            </a:r>
            <a:b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with MapReduce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Thursday, March </a:t>
            </a: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14, </a:t>
            </a: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2013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8: Sequence Labeling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382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05697" y="3339703"/>
            <a:ext cx="3732609" cy="65186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3555" name="Rectangle 3"/>
          <p:cNvSpPr>
            <a:spLocks/>
          </p:cNvSpPr>
          <p:nvPr/>
        </p:nvSpPr>
        <p:spPr bwMode="auto">
          <a:xfrm>
            <a:off x="2772328" y="4756397"/>
            <a:ext cx="3590414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Finite number of states</a:t>
            </a:r>
          </a:p>
        </p:txBody>
      </p:sp>
    </p:spTree>
    <p:extLst>
      <p:ext uri="{BB962C8B-B14F-4D97-AF65-F5344CB8AC3E}">
        <p14:creationId xmlns:p14="http://schemas.microsoft.com/office/powerpoint/2010/main" val="18665226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/>
          </p:cNvSpPr>
          <p:nvPr/>
        </p:nvSpPr>
        <p:spPr bwMode="auto">
          <a:xfrm>
            <a:off x="3722203" y="4756397"/>
            <a:ext cx="1690667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Transitions</a:t>
            </a:r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05697" y="2911078"/>
            <a:ext cx="3732609" cy="1544836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083229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/>
          </p:cNvSpPr>
          <p:nvPr/>
        </p:nvSpPr>
        <p:spPr bwMode="auto">
          <a:xfrm>
            <a:off x="3462311" y="4756397"/>
            <a:ext cx="2210453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Input alphabet</a:t>
            </a:r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05697" y="2723555"/>
            <a:ext cx="3732609" cy="1884164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526398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/>
          </p:cNvSpPr>
          <p:nvPr/>
        </p:nvSpPr>
        <p:spPr bwMode="auto">
          <a:xfrm>
            <a:off x="3759398" y="4756397"/>
            <a:ext cx="1616278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Start state</a:t>
            </a:r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64594" y="2723555"/>
            <a:ext cx="3973711" cy="1884164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125167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/>
          </p:cNvSpPr>
          <p:nvPr/>
        </p:nvSpPr>
        <p:spPr bwMode="auto">
          <a:xfrm>
            <a:off x="3586480" y="4756397"/>
            <a:ext cx="1962113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Final state(s)</a:t>
            </a:r>
          </a:p>
        </p:txBody>
      </p:sp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64595" y="2723555"/>
            <a:ext cx="3982641" cy="1884164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407503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we do with FSMs?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 valid sequences</a:t>
            </a:r>
          </a:p>
          <a:p>
            <a:r>
              <a:rPr lang="en-US" dirty="0" smtClean="0"/>
              <a:t>Accept valid sequences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8936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Weighted FSMs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FSMs treat all transitions as equally likely</a:t>
            </a:r>
          </a:p>
          <a:p>
            <a:r>
              <a:rPr lang="en-US" dirty="0" smtClean="0"/>
              <a:t>What </a:t>
            </a:r>
            <a:r>
              <a:rPr lang="en-US" dirty="0" smtClean="0"/>
              <a:t>if </a:t>
            </a:r>
            <a:r>
              <a:rPr lang="en-US" dirty="0" smtClean="0"/>
              <a:t>we </a:t>
            </a:r>
            <a:r>
              <a:rPr lang="en-US" dirty="0" smtClean="0"/>
              <a:t>know more about state transitions?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‘a’ is twice as likely to be seen in state 1 as ‘b’ or ‘c’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‘c’ is three times as likely to be seen in state 2 as ‘a’</a:t>
            </a: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What 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do we get 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out of 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it?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score(‘</a:t>
            </a:r>
            <a:r>
              <a:rPr lang="en-US" dirty="0" err="1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ab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’) = 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2</a:t>
            </a:r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score(‘</a:t>
            </a:r>
            <a:r>
              <a:rPr lang="en-US" dirty="0" err="1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bc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’) = 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3</a:t>
            </a:r>
            <a:endParaRPr 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31194" y="3048000"/>
            <a:ext cx="3250406" cy="153702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2773934" y="3265662"/>
            <a:ext cx="901899" cy="1179835"/>
            <a:chOff x="27" y="11"/>
            <a:chExt cx="808" cy="1057"/>
          </a:xfrm>
        </p:grpSpPr>
        <p:sp>
          <p:nvSpPr>
            <p:cNvPr id="28679" name="Rectangle 7"/>
            <p:cNvSpPr>
              <a:spLocks/>
            </p:cNvSpPr>
            <p:nvPr/>
          </p:nvSpPr>
          <p:spPr bwMode="auto">
            <a:xfrm>
              <a:off x="387" y="11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2</a:t>
              </a:r>
            </a:p>
          </p:txBody>
        </p:sp>
        <p:sp>
          <p:nvSpPr>
            <p:cNvPr id="28680" name="Rectangle 8"/>
            <p:cNvSpPr>
              <a:spLocks/>
            </p:cNvSpPr>
            <p:nvPr/>
          </p:nvSpPr>
          <p:spPr bwMode="auto">
            <a:xfrm>
              <a:off x="27" y="467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1</a:t>
              </a:r>
            </a:p>
          </p:txBody>
        </p:sp>
        <p:sp>
          <p:nvSpPr>
            <p:cNvPr id="28681" name="Rectangle 9"/>
            <p:cNvSpPr>
              <a:spLocks/>
            </p:cNvSpPr>
            <p:nvPr/>
          </p:nvSpPr>
          <p:spPr bwMode="auto">
            <a:xfrm>
              <a:off x="755" y="875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1</a:t>
              </a:r>
            </a:p>
          </p:txBody>
        </p:sp>
      </p:grpSp>
      <p:grpSp>
        <p:nvGrpSpPr>
          <p:cNvPr id="3" name="Group 10"/>
          <p:cNvGrpSpPr>
            <a:grpSpLocks/>
          </p:cNvGrpSpPr>
          <p:nvPr/>
        </p:nvGrpSpPr>
        <p:grpSpPr bwMode="auto">
          <a:xfrm>
            <a:off x="3586535" y="3221013"/>
            <a:ext cx="410765" cy="777998"/>
            <a:chOff x="27" y="11"/>
            <a:chExt cx="368" cy="697"/>
          </a:xfrm>
        </p:grpSpPr>
        <p:sp>
          <p:nvSpPr>
            <p:cNvPr id="28683" name="Rectangle 11"/>
            <p:cNvSpPr>
              <a:spLocks/>
            </p:cNvSpPr>
            <p:nvPr/>
          </p:nvSpPr>
          <p:spPr bwMode="auto">
            <a:xfrm>
              <a:off x="27" y="515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1</a:t>
              </a:r>
            </a:p>
          </p:txBody>
        </p:sp>
        <p:sp>
          <p:nvSpPr>
            <p:cNvPr id="28684" name="Rectangle 12"/>
            <p:cNvSpPr>
              <a:spLocks/>
            </p:cNvSpPr>
            <p:nvPr/>
          </p:nvSpPr>
          <p:spPr bwMode="auto">
            <a:xfrm>
              <a:off x="315" y="11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3</a:t>
              </a:r>
            </a:p>
          </p:txBody>
        </p:sp>
      </p:grpSp>
      <p:sp>
        <p:nvSpPr>
          <p:cNvPr id="28685" name="Rectangle 13"/>
          <p:cNvSpPr>
            <a:spLocks/>
          </p:cNvSpPr>
          <p:nvPr/>
        </p:nvSpPr>
        <p:spPr bwMode="auto">
          <a:xfrm>
            <a:off x="4417878" y="3775204"/>
            <a:ext cx="89768" cy="21544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400" b="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647788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28685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Probabilistic FSMs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replace weights with probabilities</a:t>
            </a:r>
          </a:p>
          <a:p>
            <a:r>
              <a:rPr lang="en-US" dirty="0" smtClean="0"/>
              <a:t>What </a:t>
            </a:r>
            <a:r>
              <a:rPr lang="en-US" dirty="0" smtClean="0"/>
              <a:t>if we know more about state transitions?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‘a’ is twice as likely to be seen in state 1 as ‘b’ or ‘c’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‘c’ is three times as likely to be seen in state 2 as ‘a’</a:t>
            </a: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What do we get 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out of 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it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?</a:t>
            </a:r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P(‘</a:t>
            </a:r>
            <a:r>
              <a:rPr lang="en-US" dirty="0" err="1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ab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’) = 0.5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P(‘</a:t>
            </a:r>
            <a:r>
              <a:rPr lang="en-US" dirty="0" err="1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bc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’) = 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0.1875</a:t>
            </a:r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31194" y="3048000"/>
            <a:ext cx="3250406" cy="153702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2665662" y="3265662"/>
            <a:ext cx="1121792" cy="1179835"/>
            <a:chOff x="-70" y="11"/>
            <a:chExt cx="1005" cy="1057"/>
          </a:xfrm>
        </p:grpSpPr>
        <p:sp>
          <p:nvSpPr>
            <p:cNvPr id="28679" name="Rectangle 7"/>
            <p:cNvSpPr>
              <a:spLocks/>
            </p:cNvSpPr>
            <p:nvPr/>
          </p:nvSpPr>
          <p:spPr bwMode="auto">
            <a:xfrm>
              <a:off x="330" y="11"/>
              <a:ext cx="196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0.5</a:t>
              </a:r>
            </a:p>
          </p:txBody>
        </p:sp>
        <p:sp>
          <p:nvSpPr>
            <p:cNvPr id="28680" name="Rectangle 8"/>
            <p:cNvSpPr>
              <a:spLocks/>
            </p:cNvSpPr>
            <p:nvPr/>
          </p:nvSpPr>
          <p:spPr bwMode="auto">
            <a:xfrm>
              <a:off x="-70" y="467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  <p:sp>
          <p:nvSpPr>
            <p:cNvPr id="28681" name="Rectangle 9"/>
            <p:cNvSpPr>
              <a:spLocks/>
            </p:cNvSpPr>
            <p:nvPr/>
          </p:nvSpPr>
          <p:spPr bwMode="auto">
            <a:xfrm>
              <a:off x="658" y="875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</p:grpSp>
      <p:grpSp>
        <p:nvGrpSpPr>
          <p:cNvPr id="3" name="Group 10"/>
          <p:cNvGrpSpPr>
            <a:grpSpLocks/>
          </p:cNvGrpSpPr>
          <p:nvPr/>
        </p:nvGrpSpPr>
        <p:grpSpPr bwMode="auto">
          <a:xfrm>
            <a:off x="3478263" y="3221013"/>
            <a:ext cx="630657" cy="777998"/>
            <a:chOff x="-70" y="11"/>
            <a:chExt cx="565" cy="697"/>
          </a:xfrm>
        </p:grpSpPr>
        <p:sp>
          <p:nvSpPr>
            <p:cNvPr id="28683" name="Rectangle 11"/>
            <p:cNvSpPr>
              <a:spLocks/>
            </p:cNvSpPr>
            <p:nvPr/>
          </p:nvSpPr>
          <p:spPr bwMode="auto">
            <a:xfrm>
              <a:off x="-70" y="515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  <p:sp>
          <p:nvSpPr>
            <p:cNvPr id="28684" name="Rectangle 12"/>
            <p:cNvSpPr>
              <a:spLocks/>
            </p:cNvSpPr>
            <p:nvPr/>
          </p:nvSpPr>
          <p:spPr bwMode="auto">
            <a:xfrm>
              <a:off x="218" y="11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0.75</a:t>
              </a:r>
            </a:p>
          </p:txBody>
        </p:sp>
      </p:grpSp>
      <p:sp>
        <p:nvSpPr>
          <p:cNvPr id="28685" name="Rectangle 13"/>
          <p:cNvSpPr>
            <a:spLocks/>
          </p:cNvSpPr>
          <p:nvPr/>
        </p:nvSpPr>
        <p:spPr bwMode="auto">
          <a:xfrm>
            <a:off x="4353313" y="3775204"/>
            <a:ext cx="218898" cy="21544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400" b="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13" name="Rectangle 1"/>
          <p:cNvSpPr txBox="1">
            <a:spLocks noChangeArrowheads="1"/>
          </p:cNvSpPr>
          <p:nvPr/>
        </p:nvSpPr>
        <p:spPr bwMode="auto">
          <a:xfrm>
            <a:off x="4114800" y="114300"/>
            <a:ext cx="38100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r>
              <a:rPr lang="en-US" dirty="0" smtClean="0"/>
              <a:t>= Markov Chains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32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28685" grpId="0" autoUpdateAnimBg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Specifying Markov Chains</a:t>
            </a:r>
            <a:endParaRPr lang="en-US" dirty="0"/>
          </a:p>
        </p:txBody>
      </p:sp>
      <p:sp>
        <p:nvSpPr>
          <p:cNvPr id="35842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Q</a:t>
            </a:r>
            <a:r>
              <a:rPr lang="en-US" dirty="0" smtClean="0"/>
              <a:t>: a finite set of </a:t>
            </a:r>
            <a:r>
              <a:rPr lang="en-US" i="1" dirty="0" smtClean="0"/>
              <a:t>N</a:t>
            </a:r>
            <a:r>
              <a:rPr lang="en-US" dirty="0" smtClean="0"/>
              <a:t> states </a:t>
            </a:r>
          </a:p>
          <a:p>
            <a:pPr lvl="1"/>
            <a:r>
              <a:rPr lang="en-US" i="1" dirty="0" smtClean="0"/>
              <a:t>Q</a:t>
            </a:r>
            <a:r>
              <a:rPr lang="en-US" dirty="0" smtClean="0"/>
              <a:t> = {</a:t>
            </a:r>
            <a:r>
              <a:rPr lang="en-US" i="1" dirty="0" smtClean="0"/>
              <a:t>q</a:t>
            </a:r>
            <a:r>
              <a:rPr lang="en-US" i="1" baseline="-25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1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2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3</a:t>
            </a:r>
            <a:r>
              <a:rPr lang="en-US" dirty="0" smtClean="0"/>
              <a:t>, …}</a:t>
            </a:r>
          </a:p>
          <a:p>
            <a:r>
              <a:rPr lang="en-US" dirty="0" smtClean="0"/>
              <a:t>The start state</a:t>
            </a:r>
          </a:p>
          <a:p>
            <a:pPr lvl="1"/>
            <a:r>
              <a:rPr lang="en-US" dirty="0" smtClean="0"/>
              <a:t>An explicit start state: </a:t>
            </a:r>
            <a:r>
              <a:rPr lang="en-US" i="1" dirty="0" smtClean="0"/>
              <a:t>q</a:t>
            </a:r>
            <a:r>
              <a:rPr lang="en-US" i="1" baseline="-25000" dirty="0" smtClean="0"/>
              <a:t>0</a:t>
            </a:r>
          </a:p>
          <a:p>
            <a:pPr lvl="1"/>
            <a:r>
              <a:rPr lang="en-US" dirty="0" smtClean="0"/>
              <a:t>Alternatively, a probability distribution over start states:</a:t>
            </a:r>
            <a:br>
              <a:rPr lang="en-US" dirty="0" smtClean="0"/>
            </a:br>
            <a:r>
              <a:rPr lang="en-US" dirty="0" smtClean="0"/>
              <a:t>{</a:t>
            </a:r>
            <a:r>
              <a:rPr lang="el-GR" i="1" dirty="0" smtClean="0"/>
              <a:t>π</a:t>
            </a:r>
            <a:r>
              <a:rPr lang="en-US" i="1" baseline="-25000" dirty="0" smtClean="0">
                <a:sym typeface="Symbol"/>
              </a:rPr>
              <a:t>1</a:t>
            </a:r>
            <a:r>
              <a:rPr lang="en-US" dirty="0" smtClean="0">
                <a:sym typeface="Symbol"/>
              </a:rPr>
              <a:t>, </a:t>
            </a:r>
            <a:r>
              <a:rPr lang="el-GR" i="1" dirty="0" smtClean="0"/>
              <a:t>π</a:t>
            </a:r>
            <a:r>
              <a:rPr lang="en-US" i="1" baseline="-25000" dirty="0" smtClean="0">
                <a:sym typeface="Symbol"/>
              </a:rPr>
              <a:t>2</a:t>
            </a:r>
            <a:r>
              <a:rPr lang="en-US" dirty="0" smtClean="0">
                <a:sym typeface="Symbol"/>
              </a:rPr>
              <a:t>, </a:t>
            </a:r>
            <a:r>
              <a:rPr lang="el-GR" i="1" dirty="0" smtClean="0"/>
              <a:t>π</a:t>
            </a:r>
            <a:r>
              <a:rPr lang="en-US" i="1" baseline="-25000" dirty="0" smtClean="0">
                <a:sym typeface="Symbol"/>
              </a:rPr>
              <a:t>3</a:t>
            </a:r>
            <a:r>
              <a:rPr lang="en-US" dirty="0" smtClean="0">
                <a:sym typeface="Symbol"/>
              </a:rPr>
              <a:t>, …}, </a:t>
            </a:r>
            <a:r>
              <a:rPr lang="el-GR" dirty="0" smtClean="0"/>
              <a:t>Σ</a:t>
            </a:r>
            <a:r>
              <a:rPr lang="en-US" dirty="0" smtClean="0">
                <a:sym typeface="Symbol"/>
              </a:rPr>
              <a:t> </a:t>
            </a:r>
            <a:r>
              <a:rPr lang="el-GR" i="1" dirty="0" smtClean="0"/>
              <a:t>π</a:t>
            </a:r>
            <a:r>
              <a:rPr lang="en-US" i="1" baseline="-25000" dirty="0" err="1" smtClean="0">
                <a:sym typeface="Symbol"/>
              </a:rPr>
              <a:t>i</a:t>
            </a:r>
            <a:r>
              <a:rPr lang="en-US" dirty="0" smtClean="0">
                <a:sym typeface="Symbol"/>
              </a:rPr>
              <a:t> = 1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set of final </a:t>
            </a:r>
            <a:r>
              <a:rPr lang="en-US" dirty="0" smtClean="0"/>
              <a:t>states: </a:t>
            </a:r>
            <a:r>
              <a:rPr lang="en-US" i="1" dirty="0" err="1" smtClean="0"/>
              <a:t>q</a:t>
            </a:r>
            <a:r>
              <a:rPr lang="en-US" i="1" baseline="-25000" dirty="0" err="1" smtClean="0"/>
              <a:t>F</a:t>
            </a:r>
            <a:endParaRPr lang="en-US" i="1" baseline="-25000" dirty="0" smtClean="0"/>
          </a:p>
          <a:p>
            <a:r>
              <a:rPr lang="en-US" i="1" dirty="0" smtClean="0"/>
              <a:t>N</a:t>
            </a:r>
            <a:r>
              <a:rPr lang="en-US" dirty="0" smtClean="0"/>
              <a:t> </a:t>
            </a:r>
            <a:r>
              <a:rPr lang="en-US" dirty="0" smtClean="0">
                <a:sym typeface="Symbol"/>
              </a:rPr>
              <a:t></a:t>
            </a:r>
            <a:r>
              <a:rPr lang="en-US" dirty="0" smtClean="0"/>
              <a:t> </a:t>
            </a:r>
            <a:r>
              <a:rPr lang="en-US" i="1" dirty="0" smtClean="0"/>
              <a:t>N</a:t>
            </a:r>
            <a:r>
              <a:rPr lang="en-US" dirty="0" smtClean="0"/>
              <a:t> Transition probability matrix A = [</a:t>
            </a:r>
            <a:r>
              <a:rPr lang="en-US" i="1" dirty="0" smtClean="0"/>
              <a:t>a</a:t>
            </a:r>
            <a:r>
              <a:rPr lang="en-US" i="1" baseline="-25000" dirty="0" smtClean="0"/>
              <a:t>ij</a:t>
            </a:r>
            <a:r>
              <a:rPr lang="en-US" dirty="0" smtClean="0"/>
              <a:t>]</a:t>
            </a:r>
          </a:p>
          <a:p>
            <a:pPr lvl="1"/>
            <a:r>
              <a:rPr lang="en-US" i="1" dirty="0" smtClean="0"/>
              <a:t>a</a:t>
            </a:r>
            <a:r>
              <a:rPr lang="en-US" i="1" baseline="-25000" dirty="0" smtClean="0"/>
              <a:t>ij</a:t>
            </a:r>
            <a:r>
              <a:rPr lang="en-US" dirty="0" smtClean="0"/>
              <a:t> = </a:t>
            </a:r>
            <a:r>
              <a:rPr lang="en-US" i="1" dirty="0" smtClean="0"/>
              <a:t>P</a:t>
            </a:r>
            <a:r>
              <a:rPr lang="en-US" dirty="0" smtClean="0"/>
              <a:t>(</a:t>
            </a:r>
            <a:r>
              <a:rPr lang="en-US" i="1" dirty="0" err="1" smtClean="0"/>
              <a:t>q</a:t>
            </a:r>
            <a:r>
              <a:rPr lang="en-US" i="1" baseline="-25000" dirty="0" err="1" smtClean="0"/>
              <a:t>j</a:t>
            </a:r>
            <a:r>
              <a:rPr lang="en-US" dirty="0" err="1" smtClean="0"/>
              <a:t>|</a:t>
            </a:r>
            <a:r>
              <a:rPr lang="en-US" i="1" dirty="0" err="1" smtClean="0"/>
              <a:t>q</a:t>
            </a:r>
            <a:r>
              <a:rPr lang="en-US" i="1" baseline="-25000" dirty="0" err="1" smtClean="0"/>
              <a:t>i</a:t>
            </a:r>
            <a:r>
              <a:rPr lang="en-US" dirty="0" smtClean="0"/>
              <a:t>), </a:t>
            </a:r>
            <a:r>
              <a:rPr lang="el-GR" dirty="0" smtClean="0"/>
              <a:t>Σ</a:t>
            </a:r>
            <a:r>
              <a:rPr lang="en-US" dirty="0" smtClean="0">
                <a:sym typeface="Symbol"/>
              </a:rPr>
              <a:t> </a:t>
            </a:r>
            <a:r>
              <a:rPr lang="en-US" i="1" dirty="0" smtClean="0">
                <a:sym typeface="Symbol"/>
              </a:rPr>
              <a:t>a</a:t>
            </a:r>
            <a:r>
              <a:rPr lang="en-US" i="1" baseline="-25000" dirty="0" smtClean="0">
                <a:sym typeface="Symbol"/>
              </a:rPr>
              <a:t>ij</a:t>
            </a:r>
            <a:r>
              <a:rPr lang="en-US" dirty="0" smtClean="0">
                <a:sym typeface="Symbol"/>
              </a:rPr>
              <a:t> = 1  </a:t>
            </a:r>
            <a:r>
              <a:rPr lang="en-US" i="1" dirty="0" err="1" smtClean="0">
                <a:sym typeface="Symbol"/>
              </a:rPr>
              <a:t>i</a:t>
            </a:r>
            <a:endParaRPr lang="en-US" dirty="0" smtClean="0">
              <a:sym typeface="Symbol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5029200"/>
            <a:ext cx="3250406" cy="153702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9" name="Group 6"/>
          <p:cNvGrpSpPr>
            <a:grpSpLocks/>
          </p:cNvGrpSpPr>
          <p:nvPr/>
        </p:nvGrpSpPr>
        <p:grpSpPr bwMode="auto">
          <a:xfrm>
            <a:off x="3401468" y="5246862"/>
            <a:ext cx="1121792" cy="1179835"/>
            <a:chOff x="-70" y="11"/>
            <a:chExt cx="1005" cy="1057"/>
          </a:xfrm>
        </p:grpSpPr>
        <p:sp>
          <p:nvSpPr>
            <p:cNvPr id="10" name="Rectangle 7"/>
            <p:cNvSpPr>
              <a:spLocks/>
            </p:cNvSpPr>
            <p:nvPr/>
          </p:nvSpPr>
          <p:spPr bwMode="auto">
            <a:xfrm>
              <a:off x="330" y="11"/>
              <a:ext cx="196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0.5</a:t>
              </a:r>
            </a:p>
          </p:txBody>
        </p:sp>
        <p:sp>
          <p:nvSpPr>
            <p:cNvPr id="11" name="Rectangle 8"/>
            <p:cNvSpPr>
              <a:spLocks/>
            </p:cNvSpPr>
            <p:nvPr/>
          </p:nvSpPr>
          <p:spPr bwMode="auto">
            <a:xfrm>
              <a:off x="-70" y="467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  <p:sp>
          <p:nvSpPr>
            <p:cNvPr id="12" name="Rectangle 9"/>
            <p:cNvSpPr>
              <a:spLocks/>
            </p:cNvSpPr>
            <p:nvPr/>
          </p:nvSpPr>
          <p:spPr bwMode="auto">
            <a:xfrm>
              <a:off x="658" y="875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</p:grpSp>
      <p:grpSp>
        <p:nvGrpSpPr>
          <p:cNvPr id="13" name="Group 10"/>
          <p:cNvGrpSpPr>
            <a:grpSpLocks/>
          </p:cNvGrpSpPr>
          <p:nvPr/>
        </p:nvGrpSpPr>
        <p:grpSpPr bwMode="auto">
          <a:xfrm>
            <a:off x="4214069" y="5202213"/>
            <a:ext cx="630657" cy="777998"/>
            <a:chOff x="-70" y="11"/>
            <a:chExt cx="565" cy="697"/>
          </a:xfrm>
        </p:grpSpPr>
        <p:sp>
          <p:nvSpPr>
            <p:cNvPr id="14" name="Rectangle 11"/>
            <p:cNvSpPr>
              <a:spLocks/>
            </p:cNvSpPr>
            <p:nvPr/>
          </p:nvSpPr>
          <p:spPr bwMode="auto">
            <a:xfrm>
              <a:off x="-70" y="515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  <p:sp>
          <p:nvSpPr>
            <p:cNvPr id="15" name="Rectangle 12"/>
            <p:cNvSpPr>
              <a:spLocks/>
            </p:cNvSpPr>
            <p:nvPr/>
          </p:nvSpPr>
          <p:spPr bwMode="auto">
            <a:xfrm>
              <a:off x="218" y="11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0.75</a:t>
              </a:r>
            </a:p>
          </p:txBody>
        </p:sp>
      </p:grpSp>
      <p:sp>
        <p:nvSpPr>
          <p:cNvPr id="16" name="Rectangle 13"/>
          <p:cNvSpPr>
            <a:spLocks/>
          </p:cNvSpPr>
          <p:nvPr/>
        </p:nvSpPr>
        <p:spPr bwMode="auto">
          <a:xfrm>
            <a:off x="5089119" y="5756404"/>
            <a:ext cx="218898" cy="21544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400" b="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</p:spTree>
    <p:extLst>
      <p:ext uri="{BB962C8B-B14F-4D97-AF65-F5344CB8AC3E}">
        <p14:creationId xmlns:p14="http://schemas.microsoft.com/office/powerpoint/2010/main" val="3152360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model the stock market…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What’s special about this FSM?</a:t>
            </a:r>
          </a:p>
          <a:p>
            <a:pPr lvl="1"/>
            <a:r>
              <a:rPr lang="en-US" dirty="0" smtClean="0"/>
              <a:t>Present state only depends on the previous state!</a:t>
            </a:r>
          </a:p>
          <a:p>
            <a:r>
              <a:rPr lang="en-US" dirty="0" smtClean="0"/>
              <a:t>The (1st order) Markov </a:t>
            </a:r>
            <a:r>
              <a:rPr lang="en-US" dirty="0" smtClean="0"/>
              <a:t>assumption</a:t>
            </a:r>
            <a:endParaRPr lang="en-US" dirty="0" smtClean="0"/>
          </a:p>
        </p:txBody>
      </p:sp>
      <p:pic>
        <p:nvPicPr>
          <p:cNvPr id="19" name="Picture 10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9175" y="994172"/>
            <a:ext cx="2348508" cy="3196828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12" name="Group 2"/>
          <p:cNvGrpSpPr>
            <a:grpSpLocks/>
          </p:cNvGrpSpPr>
          <p:nvPr/>
        </p:nvGrpSpPr>
        <p:grpSpPr bwMode="auto">
          <a:xfrm>
            <a:off x="679847" y="1830216"/>
            <a:ext cx="3053953" cy="1307082"/>
            <a:chOff x="0" y="33"/>
            <a:chExt cx="2736" cy="1171"/>
          </a:xfrm>
        </p:grpSpPr>
        <p:sp>
          <p:nvSpPr>
            <p:cNvPr id="13" name="Line 3"/>
            <p:cNvSpPr>
              <a:spLocks noChangeShapeType="1"/>
            </p:cNvSpPr>
            <p:nvPr/>
          </p:nvSpPr>
          <p:spPr bwMode="auto">
            <a:xfrm rot="10800000">
              <a:off x="696" y="164"/>
              <a:ext cx="392" cy="0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triangle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/>
                <a:cs typeface="Gill Sans"/>
                <a:sym typeface="Gill Sans" charset="0"/>
              </a:endParaRPr>
            </a:p>
          </p:txBody>
        </p:sp>
        <p:sp>
          <p:nvSpPr>
            <p:cNvPr id="14" name="Line 4"/>
            <p:cNvSpPr>
              <a:spLocks noChangeShapeType="1"/>
            </p:cNvSpPr>
            <p:nvPr/>
          </p:nvSpPr>
          <p:spPr bwMode="auto">
            <a:xfrm rot="10800000">
              <a:off x="0" y="1204"/>
              <a:ext cx="392" cy="0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triangle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/>
                <a:cs typeface="Gill Sans"/>
                <a:sym typeface="Gill Sans" charset="0"/>
              </a:endParaRPr>
            </a:p>
          </p:txBody>
        </p:sp>
        <p:sp>
          <p:nvSpPr>
            <p:cNvPr id="15" name="Line 5"/>
            <p:cNvSpPr>
              <a:spLocks noChangeShapeType="1"/>
            </p:cNvSpPr>
            <p:nvPr/>
          </p:nvSpPr>
          <p:spPr bwMode="auto">
            <a:xfrm>
              <a:off x="2328" y="1204"/>
              <a:ext cx="408" cy="0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triangle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/>
                <a:cs typeface="Gill Sans"/>
                <a:sym typeface="Gill Sans" charset="0"/>
              </a:endParaRPr>
            </a:p>
          </p:txBody>
        </p:sp>
        <p:sp>
          <p:nvSpPr>
            <p:cNvPr id="16" name="Rectangle 6"/>
            <p:cNvSpPr>
              <a:spLocks/>
            </p:cNvSpPr>
            <p:nvPr/>
          </p:nvSpPr>
          <p:spPr bwMode="auto">
            <a:xfrm>
              <a:off x="823" y="33"/>
              <a:ext cx="138" cy="110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800" dirty="0" smtClean="0">
                  <a:solidFill>
                    <a:srgbClr val="000000"/>
                  </a:solidFill>
                  <a:latin typeface="Gill Sans"/>
                  <a:cs typeface="Gill Sans"/>
                  <a:sym typeface="Helvetica" charset="0"/>
                </a:rPr>
                <a:t>0.2</a:t>
              </a:r>
            </a:p>
          </p:txBody>
        </p:sp>
        <p:sp>
          <p:nvSpPr>
            <p:cNvPr id="17" name="Rectangle 7"/>
            <p:cNvSpPr>
              <a:spLocks/>
            </p:cNvSpPr>
            <p:nvPr/>
          </p:nvSpPr>
          <p:spPr bwMode="auto">
            <a:xfrm>
              <a:off x="127" y="1049"/>
              <a:ext cx="138" cy="110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800" dirty="0" smtClean="0">
                  <a:solidFill>
                    <a:srgbClr val="000000"/>
                  </a:solidFill>
                  <a:latin typeface="Gill Sans"/>
                  <a:cs typeface="Gill Sans"/>
                  <a:sym typeface="Helvetica" charset="0"/>
                </a:rPr>
                <a:t>0.5</a:t>
              </a:r>
            </a:p>
          </p:txBody>
        </p:sp>
        <p:sp>
          <p:nvSpPr>
            <p:cNvPr id="18" name="Rectangle 8"/>
            <p:cNvSpPr>
              <a:spLocks/>
            </p:cNvSpPr>
            <p:nvPr/>
          </p:nvSpPr>
          <p:spPr bwMode="auto">
            <a:xfrm>
              <a:off x="2440" y="1049"/>
              <a:ext cx="135" cy="110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800" dirty="0" smtClean="0">
                  <a:solidFill>
                    <a:srgbClr val="000000"/>
                  </a:solidFill>
                  <a:latin typeface="Gill Sans"/>
                  <a:cs typeface="Gill Sans"/>
                  <a:sym typeface="Helvetica" charset="0"/>
                </a:rPr>
                <a:t>0.3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3990199" y="2114490"/>
            <a:ext cx="1811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missing?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048425" y="2114490"/>
            <a:ext cx="1523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Add “priors”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90199" y="1276290"/>
            <a:ext cx="4239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Each state corresponds to a physical state in the world 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5791200"/>
            <a:ext cx="34061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7300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/>
      <p:bldP spid="20" grpId="0"/>
      <p:bldP spid="22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(The Scream)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51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7" name="AutoShape 15"/>
          <p:cNvSpPr>
            <a:spLocks/>
          </p:cNvSpPr>
          <p:nvPr/>
        </p:nvSpPr>
        <p:spPr bwMode="auto">
          <a:xfrm>
            <a:off x="1676401" y="3545087"/>
            <a:ext cx="3124200" cy="419695"/>
          </a:xfrm>
          <a:prstGeom prst="roundRect">
            <a:avLst>
              <a:gd name="adj" fmla="val 31912"/>
            </a:avLst>
          </a:prstGeom>
          <a:solidFill>
            <a:schemeClr val="accent2"/>
          </a:solidFill>
          <a:ln w="2540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eaLnBrk="1" hangingPunct="1"/>
            <a:endParaRPr lang="en-US" sz="3000" b="0" dirty="0" smtClea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3379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Are states always observable ?</a:t>
            </a:r>
          </a:p>
        </p:txBody>
      </p:sp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305960" y="2371949"/>
            <a:ext cx="3176782" cy="462111"/>
            <a:chOff x="-17" y="21"/>
            <a:chExt cx="2845" cy="414"/>
          </a:xfrm>
        </p:grpSpPr>
        <p:sp>
          <p:nvSpPr>
            <p:cNvPr id="33795" name="Rectangle 3"/>
            <p:cNvSpPr>
              <a:spLocks/>
            </p:cNvSpPr>
            <p:nvPr/>
          </p:nvSpPr>
          <p:spPr bwMode="auto">
            <a:xfrm>
              <a:off x="721" y="21"/>
              <a:ext cx="2107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eaLnBrk="1" hangingPunct="1"/>
              <a:r>
                <a:rPr lang="en-US" sz="3000" b="0" dirty="0" smtClean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rPr>
                <a:t>1  2  3  4  5  6</a:t>
              </a:r>
            </a:p>
          </p:txBody>
        </p:sp>
        <p:sp>
          <p:nvSpPr>
            <p:cNvPr id="33796" name="Rectangle 4"/>
            <p:cNvSpPr>
              <a:spLocks/>
            </p:cNvSpPr>
            <p:nvPr/>
          </p:nvSpPr>
          <p:spPr bwMode="auto">
            <a:xfrm>
              <a:off x="-17" y="21"/>
              <a:ext cx="708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3000" b="0" dirty="0" smtClean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rPr>
                <a:t>Day:</a:t>
              </a:r>
            </a:p>
          </p:txBody>
        </p:sp>
      </p:grpSp>
      <p:sp>
        <p:nvSpPr>
          <p:cNvPr id="33797" name="Rectangle 5"/>
          <p:cNvSpPr>
            <a:spLocks/>
          </p:cNvSpPr>
          <p:nvPr/>
        </p:nvSpPr>
        <p:spPr bwMode="auto">
          <a:xfrm>
            <a:off x="2039318" y="4836765"/>
            <a:ext cx="218329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Lucida Grande" charset="0"/>
                <a:cs typeface="Lucida Grande" charset="0"/>
                <a:sym typeface="Gill Sans" charset="0"/>
              </a:rPr>
              <a:t>↑ ↓  ↔ ↑ ↓ ↔</a:t>
            </a:r>
          </a:p>
        </p:txBody>
      </p:sp>
      <p:sp>
        <p:nvSpPr>
          <p:cNvPr id="33798" name="Rectangle 6"/>
          <p:cNvSpPr>
            <a:spLocks/>
          </p:cNvSpPr>
          <p:nvPr/>
        </p:nvSpPr>
        <p:spPr bwMode="auto">
          <a:xfrm>
            <a:off x="5089922" y="4643438"/>
            <a:ext cx="2834878" cy="84832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>
              <a:tabLst>
                <a:tab pos="4032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Lucida Grande" charset="0"/>
                <a:cs typeface="Lucida Grande" charset="0"/>
                <a:sym typeface="Gill Sans" charset="0"/>
              </a:rPr>
              <a:t>↑:  	Market is up</a:t>
            </a:r>
          </a:p>
          <a:p>
            <a:pPr eaLnBrk="1" hangingPunct="1">
              <a:tabLst>
                <a:tab pos="4032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Lucida Grande" charset="0"/>
                <a:cs typeface="Lucida Grande" charset="0"/>
                <a:sym typeface="Gill Sans" charset="0"/>
              </a:rPr>
              <a:t>↓:  	Market is down</a:t>
            </a:r>
          </a:p>
          <a:p>
            <a:pPr eaLnBrk="1" hangingPunct="1">
              <a:tabLst>
                <a:tab pos="4032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Lucida Grande" charset="0"/>
                <a:cs typeface="Lucida Grande" charset="0"/>
                <a:sym typeface="Gill Sans" charset="0"/>
              </a:rPr>
              <a:t>↔: 	Market hasn’t changed</a:t>
            </a:r>
          </a:p>
        </p:txBody>
      </p:sp>
      <p:sp>
        <p:nvSpPr>
          <p:cNvPr id="33799" name="Rectangle 7"/>
          <p:cNvSpPr>
            <a:spLocks/>
          </p:cNvSpPr>
          <p:nvPr/>
        </p:nvSpPr>
        <p:spPr bwMode="auto">
          <a:xfrm>
            <a:off x="1752600" y="3524102"/>
            <a:ext cx="514564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</a:t>
            </a:r>
            <a:r>
              <a:rPr lang="en-US" sz="3000" b="0" baseline="-600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ull</a:t>
            </a:r>
          </a:p>
        </p:txBody>
      </p:sp>
      <p:sp>
        <p:nvSpPr>
          <p:cNvPr id="33800" name="Rectangle 8"/>
          <p:cNvSpPr>
            <a:spLocks/>
          </p:cNvSpPr>
          <p:nvPr/>
        </p:nvSpPr>
        <p:spPr bwMode="auto">
          <a:xfrm>
            <a:off x="2286000" y="3524102"/>
            <a:ext cx="626775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</a:t>
            </a:r>
            <a:r>
              <a:rPr lang="en-US" sz="3000" b="0" baseline="-600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ear</a:t>
            </a:r>
          </a:p>
        </p:txBody>
      </p:sp>
      <p:sp>
        <p:nvSpPr>
          <p:cNvPr id="33801" name="Rectangle 9"/>
          <p:cNvSpPr>
            <a:spLocks/>
          </p:cNvSpPr>
          <p:nvPr/>
        </p:nvSpPr>
        <p:spPr bwMode="auto">
          <a:xfrm>
            <a:off x="2895600" y="3524102"/>
            <a:ext cx="25648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</a:t>
            </a:r>
          </a:p>
        </p:txBody>
      </p:sp>
      <p:sp>
        <p:nvSpPr>
          <p:cNvPr id="33803" name="Rectangle 11"/>
          <p:cNvSpPr>
            <a:spLocks/>
          </p:cNvSpPr>
          <p:nvPr/>
        </p:nvSpPr>
        <p:spPr bwMode="auto">
          <a:xfrm>
            <a:off x="3232547" y="3523879"/>
            <a:ext cx="627311" cy="462111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</a:t>
            </a:r>
            <a:r>
              <a:rPr lang="en-US" sz="3000" b="0" baseline="-600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ear</a:t>
            </a:r>
          </a:p>
        </p:txBody>
      </p:sp>
      <p:sp>
        <p:nvSpPr>
          <p:cNvPr id="33804" name="Rectangle 12"/>
          <p:cNvSpPr>
            <a:spLocks/>
          </p:cNvSpPr>
          <p:nvPr/>
        </p:nvSpPr>
        <p:spPr bwMode="auto">
          <a:xfrm>
            <a:off x="4133627" y="3523879"/>
            <a:ext cx="514573" cy="462111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</a:t>
            </a:r>
            <a:r>
              <a:rPr lang="en-US" sz="3000" b="0" baseline="-600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ull</a:t>
            </a:r>
          </a:p>
        </p:txBody>
      </p:sp>
      <p:sp>
        <p:nvSpPr>
          <p:cNvPr id="33805" name="Rectangle 13"/>
          <p:cNvSpPr>
            <a:spLocks/>
          </p:cNvSpPr>
          <p:nvPr/>
        </p:nvSpPr>
        <p:spPr bwMode="auto">
          <a:xfrm>
            <a:off x="3810000" y="3523879"/>
            <a:ext cx="256729" cy="462111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</a:t>
            </a:r>
          </a:p>
        </p:txBody>
      </p:sp>
      <p:sp>
        <p:nvSpPr>
          <p:cNvPr id="33806" name="Rectangle 14"/>
          <p:cNvSpPr>
            <a:spLocks/>
          </p:cNvSpPr>
          <p:nvPr/>
        </p:nvSpPr>
        <p:spPr bwMode="auto">
          <a:xfrm>
            <a:off x="5482828" y="3335239"/>
            <a:ext cx="2137172" cy="839391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>
              <a:tabLst>
                <a:tab pos="6318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Bull:	Bull Market</a:t>
            </a:r>
          </a:p>
          <a:p>
            <a:pPr eaLnBrk="1" hangingPunct="1">
              <a:tabLst>
                <a:tab pos="6318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Bear:  Bear Market</a:t>
            </a:r>
          </a:p>
          <a:p>
            <a:pPr eaLnBrk="1" hangingPunct="1">
              <a:tabLst>
                <a:tab pos="6318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S:  	Static Market</a:t>
            </a:r>
          </a:p>
        </p:txBody>
      </p:sp>
      <p:sp>
        <p:nvSpPr>
          <p:cNvPr id="33809" name="Rectangle 17"/>
          <p:cNvSpPr>
            <a:spLocks/>
          </p:cNvSpPr>
          <p:nvPr/>
        </p:nvSpPr>
        <p:spPr bwMode="auto">
          <a:xfrm>
            <a:off x="3352800" y="3276600"/>
            <a:ext cx="1591717" cy="26119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Not observable !</a:t>
            </a:r>
          </a:p>
        </p:txBody>
      </p:sp>
      <p:sp>
        <p:nvSpPr>
          <p:cNvPr id="33812" name="Rectangle 20"/>
          <p:cNvSpPr>
            <a:spLocks/>
          </p:cNvSpPr>
          <p:nvPr/>
        </p:nvSpPr>
        <p:spPr bwMode="auto">
          <a:xfrm>
            <a:off x="1579440" y="4490308"/>
            <a:ext cx="32630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Here’s what you actually observe:</a:t>
            </a:r>
          </a:p>
        </p:txBody>
      </p:sp>
    </p:spTree>
    <p:extLst>
      <p:ext uri="{BB962C8B-B14F-4D97-AF65-F5344CB8AC3E}">
        <p14:creationId xmlns:p14="http://schemas.microsoft.com/office/powerpoint/2010/main" val="38600049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3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3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07" grpId="0" animBg="1"/>
      <p:bldP spid="33797" grpId="0"/>
      <p:bldP spid="33798" grpId="0" animBg="1"/>
      <p:bldP spid="33799" grpId="0"/>
      <p:bldP spid="33800" grpId="0"/>
      <p:bldP spid="33801" grpId="0"/>
      <p:bldP spid="33803" grpId="0"/>
      <p:bldP spid="33804" grpId="0"/>
      <p:bldP spid="33805" grpId="0"/>
      <p:bldP spid="33806" grpId="0" animBg="1"/>
      <p:bldP spid="33809" grpId="0"/>
      <p:bldP spid="338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Hidden Markov Models</a:t>
            </a:r>
            <a:endParaRPr lang="en-US"/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chains aren’t enough!</a:t>
            </a:r>
          </a:p>
          <a:p>
            <a:pPr lvl="1"/>
            <a:r>
              <a:rPr lang="en-US" dirty="0" smtClean="0"/>
              <a:t>What if you can’t directly observe the states? </a:t>
            </a:r>
          </a:p>
          <a:p>
            <a:pPr lvl="1"/>
            <a:r>
              <a:rPr lang="en-US" dirty="0" smtClean="0"/>
              <a:t>We need to model problems where observations don’t directly correspond to states…</a:t>
            </a:r>
          </a:p>
          <a:p>
            <a:r>
              <a:rPr lang="en-US" dirty="0" smtClean="0"/>
              <a:t> Solution: </a:t>
            </a:r>
            <a:r>
              <a:rPr lang="en-US" dirty="0" smtClean="0"/>
              <a:t>Hidden </a:t>
            </a:r>
            <a:r>
              <a:rPr lang="en-US" dirty="0" smtClean="0"/>
              <a:t>Markov Model (HMM)</a:t>
            </a:r>
          </a:p>
          <a:p>
            <a:pPr lvl="1"/>
            <a:r>
              <a:rPr lang="en-US" dirty="0" smtClean="0"/>
              <a:t>Assume two probabilistic processes</a:t>
            </a:r>
          </a:p>
          <a:p>
            <a:pPr lvl="1"/>
            <a:r>
              <a:rPr lang="en-US" dirty="0" smtClean="0"/>
              <a:t>Underlying process (state transition) is hidden</a:t>
            </a:r>
          </a:p>
          <a:p>
            <a:pPr lvl="1"/>
            <a:r>
              <a:rPr lang="en-US" dirty="0" smtClean="0"/>
              <a:t>Second process generates sequence of observed events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899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Specifying </a:t>
            </a:r>
            <a:r>
              <a:rPr lang="en-US" dirty="0" smtClean="0"/>
              <a:t>HMMs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An HMM                         </a:t>
            </a:r>
            <a:r>
              <a:rPr lang="en-US" dirty="0" smtClean="0"/>
              <a:t>is </a:t>
            </a:r>
            <a:r>
              <a:rPr lang="en-US" dirty="0" smtClean="0"/>
              <a:t>characterized by:</a:t>
            </a:r>
          </a:p>
          <a:p>
            <a:pPr lvl="1"/>
            <a:r>
              <a:rPr lang="en-US" dirty="0" smtClean="0"/>
              <a:t>N states:</a:t>
            </a:r>
          </a:p>
          <a:p>
            <a:pPr lvl="1"/>
            <a:r>
              <a:rPr lang="en-US" dirty="0" smtClean="0"/>
              <a:t>N x N Transition probability matrix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V observation symbols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N x </a:t>
            </a:r>
            <a:r>
              <a:rPr lang="en-US" dirty="0" smtClean="0"/>
              <a:t>|V| </a:t>
            </a:r>
            <a:r>
              <a:rPr lang="en-US" dirty="0" smtClean="0"/>
              <a:t>Emission probability matrix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Prior </a:t>
            </a:r>
            <a:r>
              <a:rPr lang="en-US" dirty="0" smtClean="0"/>
              <a:t>probabilities vector</a:t>
            </a:r>
          </a:p>
          <a:p>
            <a:pPr lvl="1"/>
            <a:endParaRPr lang="en-US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423160"/>
            <a:ext cx="3947160" cy="6248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1996440"/>
            <a:ext cx="1021080" cy="28956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4800600"/>
            <a:ext cx="1158240" cy="800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2600" y="1152144"/>
            <a:ext cx="1840230" cy="328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0280" y="1623060"/>
            <a:ext cx="2255520" cy="281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03320" y="3099816"/>
            <a:ext cx="2263140" cy="281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05400" y="3451860"/>
            <a:ext cx="1028700" cy="2819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95400" y="3962400"/>
            <a:ext cx="2606040" cy="28194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38600" y="4442460"/>
            <a:ext cx="21869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068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7070" y="3527227"/>
            <a:ext cx="3786188" cy="8572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37891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7" name="Rectangle 6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8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10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12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13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</p:spTree>
    <p:extLst>
      <p:ext uri="{BB962C8B-B14F-4D97-AF65-F5344CB8AC3E}">
        <p14:creationId xmlns:p14="http://schemas.microsoft.com/office/powerpoint/2010/main" val="28911934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1" grpId="0"/>
      <p:bldP spid="7" grpId="0"/>
      <p:bldP spid="8" grpId="0"/>
      <p:bldP spid="10" grpId="0"/>
      <p:bldP spid="12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38917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6368" y="2098477"/>
            <a:ext cx="3616523" cy="223242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10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2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474254" y="15450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4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16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17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</p:spTree>
    <p:extLst>
      <p:ext uri="{BB962C8B-B14F-4D97-AF65-F5344CB8AC3E}">
        <p14:creationId xmlns:p14="http://schemas.microsoft.com/office/powerpoint/2010/main" val="1662502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39941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6368" y="2098477"/>
            <a:ext cx="3616523" cy="223242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39943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73649" y="5813227"/>
            <a:ext cx="1509117" cy="27682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11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3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474254" y="15450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5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474254" y="20022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7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18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</p:spTree>
    <p:extLst>
      <p:ext uri="{BB962C8B-B14F-4D97-AF65-F5344CB8AC3E}">
        <p14:creationId xmlns:p14="http://schemas.microsoft.com/office/powerpoint/2010/main" val="1900719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41989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6368" y="2098477"/>
            <a:ext cx="3616523" cy="223242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41991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73649" y="5813227"/>
            <a:ext cx="1509117" cy="27682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20" name="Group 9"/>
          <p:cNvGrpSpPr>
            <a:grpSpLocks/>
          </p:cNvGrpSpPr>
          <p:nvPr/>
        </p:nvGrpSpPr>
        <p:grpSpPr bwMode="auto">
          <a:xfrm>
            <a:off x="1410891" y="4250531"/>
            <a:ext cx="5482828" cy="1143000"/>
            <a:chOff x="0" y="0"/>
            <a:chExt cx="4912" cy="1024"/>
          </a:xfrm>
        </p:grpSpPr>
        <p:pic>
          <p:nvPicPr>
            <p:cNvPr id="21" name="Picture 10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752" y="496"/>
              <a:ext cx="1448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22" name="Line 11"/>
            <p:cNvSpPr>
              <a:spLocks noChangeShapeType="1"/>
            </p:cNvSpPr>
            <p:nvPr/>
          </p:nvSpPr>
          <p:spPr bwMode="auto">
            <a:xfrm rot="10800000" flipH="1">
              <a:off x="2520" y="0"/>
              <a:ext cx="0" cy="408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23" name="Line 12"/>
            <p:cNvSpPr>
              <a:spLocks noChangeShapeType="1"/>
            </p:cNvSpPr>
            <p:nvPr/>
          </p:nvSpPr>
          <p:spPr bwMode="auto">
            <a:xfrm rot="10800000" flipH="1">
              <a:off x="1160" y="0"/>
              <a:ext cx="0" cy="408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24" name="Line 13"/>
            <p:cNvSpPr>
              <a:spLocks noChangeShapeType="1"/>
            </p:cNvSpPr>
            <p:nvPr/>
          </p:nvSpPr>
          <p:spPr bwMode="auto">
            <a:xfrm rot="10800000" flipH="1">
              <a:off x="3800" y="0"/>
              <a:ext cx="0" cy="416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pic>
          <p:nvPicPr>
            <p:cNvPr id="25" name="Picture 14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0" y="496"/>
              <a:ext cx="1488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pic>
          <p:nvPicPr>
            <p:cNvPr id="26" name="Picture 15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3368" y="496"/>
              <a:ext cx="1544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</p:grpSp>
      <p:sp>
        <p:nvSpPr>
          <p:cNvPr id="27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29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474254" y="15450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31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474254" y="20022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33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34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474254" y="2434441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23369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44037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6368" y="2098477"/>
            <a:ext cx="3616523" cy="223242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44039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73649" y="5813227"/>
            <a:ext cx="1509117" cy="27682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2115221" y="3158936"/>
            <a:ext cx="3415609" cy="521213"/>
            <a:chOff x="31" y="26"/>
            <a:chExt cx="3060" cy="466"/>
          </a:xfrm>
        </p:grpSpPr>
        <p:sp>
          <p:nvSpPr>
            <p:cNvPr id="44051" name="Line 19"/>
            <p:cNvSpPr>
              <a:spLocks noChangeShapeType="1"/>
            </p:cNvSpPr>
            <p:nvPr/>
          </p:nvSpPr>
          <p:spPr bwMode="auto">
            <a:xfrm rot="10800000">
              <a:off x="247" y="188"/>
              <a:ext cx="192" cy="264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44052" name="Line 20"/>
            <p:cNvSpPr>
              <a:spLocks noChangeShapeType="1"/>
            </p:cNvSpPr>
            <p:nvPr/>
          </p:nvSpPr>
          <p:spPr bwMode="auto">
            <a:xfrm rot="10800000">
              <a:off x="1559" y="196"/>
              <a:ext cx="184" cy="296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44053" name="Line 21"/>
            <p:cNvSpPr>
              <a:spLocks noChangeShapeType="1"/>
            </p:cNvSpPr>
            <p:nvPr/>
          </p:nvSpPr>
          <p:spPr bwMode="auto">
            <a:xfrm rot="10800000">
              <a:off x="2895" y="148"/>
              <a:ext cx="184" cy="296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44054" name="Rectangle 22"/>
            <p:cNvSpPr>
              <a:spLocks/>
            </p:cNvSpPr>
            <p:nvPr/>
          </p:nvSpPr>
          <p:spPr bwMode="auto">
            <a:xfrm>
              <a:off x="31" y="50"/>
              <a:ext cx="316" cy="12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l-GR" sz="900" i="1" dirty="0" smtClean="0">
                  <a:solidFill>
                    <a:srgbClr val="000000"/>
                  </a:solidFill>
                  <a:latin typeface="Arial"/>
                  <a:sym typeface="Symbol"/>
                </a:rPr>
                <a:t>π</a:t>
              </a:r>
              <a:r>
                <a:rPr lang="en-US" sz="900" baseline="-25000" dirty="0" smtClean="0">
                  <a:solidFill>
                    <a:srgbClr val="000000"/>
                  </a:solidFill>
                  <a:latin typeface="Arial"/>
                  <a:cs typeface="Helvetica" charset="0"/>
                  <a:sym typeface="Helvetica" charset="0"/>
                </a:rPr>
                <a:t>1</a:t>
              </a:r>
              <a:r>
                <a:rPr lang="en-US" sz="900" dirty="0" smtClean="0">
                  <a:solidFill>
                    <a:srgbClr val="000000"/>
                  </a:solidFill>
                  <a:latin typeface="Arial"/>
                  <a:cs typeface="Helvetica" charset="0"/>
                  <a:sym typeface="Helvetica" charset="0"/>
                </a:rPr>
                <a:t>=0.5</a:t>
              </a:r>
            </a:p>
          </p:txBody>
        </p:sp>
        <p:sp>
          <p:nvSpPr>
            <p:cNvPr id="44055" name="Rectangle 23"/>
            <p:cNvSpPr>
              <a:spLocks/>
            </p:cNvSpPr>
            <p:nvPr/>
          </p:nvSpPr>
          <p:spPr bwMode="auto">
            <a:xfrm>
              <a:off x="1367" y="74"/>
              <a:ext cx="316" cy="12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lvl="0" algn="ctr" eaLnBrk="1" hangingPunct="1"/>
              <a:r>
                <a:rPr lang="el-GR" sz="900" i="1" dirty="0" smtClean="0">
                  <a:solidFill>
                    <a:srgbClr val="000000"/>
                  </a:solidFill>
                  <a:latin typeface="Arial"/>
                  <a:sym typeface="Symbol"/>
                </a:rPr>
                <a:t>π</a:t>
              </a:r>
              <a:r>
                <a:rPr lang="en-US" sz="900" baseline="-25000" dirty="0" smtClean="0">
                  <a:solidFill>
                    <a:srgbClr val="000000"/>
                  </a:solidFill>
                  <a:latin typeface="Arial"/>
                  <a:cs typeface="Helvetica" charset="0"/>
                  <a:sym typeface="Helvetica" charset="0"/>
                </a:rPr>
                <a:t>2</a:t>
              </a:r>
              <a:r>
                <a:rPr lang="en-US" sz="900" dirty="0" smtClean="0">
                  <a:solidFill>
                    <a:srgbClr val="000000"/>
                  </a:solidFill>
                  <a:latin typeface="Arial"/>
                  <a:cs typeface="Helvetica" charset="0"/>
                  <a:sym typeface="Helvetica" charset="0"/>
                </a:rPr>
                <a:t>=0.2</a:t>
              </a:r>
            </a:p>
          </p:txBody>
        </p:sp>
        <p:sp>
          <p:nvSpPr>
            <p:cNvPr id="44056" name="Rectangle 24"/>
            <p:cNvSpPr>
              <a:spLocks/>
            </p:cNvSpPr>
            <p:nvPr/>
          </p:nvSpPr>
          <p:spPr bwMode="auto">
            <a:xfrm>
              <a:off x="2775" y="26"/>
              <a:ext cx="316" cy="12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l-GR" sz="900" i="1" dirty="0" smtClean="0">
                  <a:solidFill>
                    <a:srgbClr val="000000"/>
                  </a:solidFill>
                  <a:latin typeface="Arial"/>
                  <a:sym typeface="Symbol"/>
                </a:rPr>
                <a:t>π</a:t>
              </a:r>
              <a:r>
                <a:rPr lang="en-US" sz="900" baseline="-25000" dirty="0" smtClean="0">
                  <a:solidFill>
                    <a:srgbClr val="000000"/>
                  </a:solidFill>
                  <a:latin typeface="+mn-lt"/>
                  <a:cs typeface="Helvetica" charset="0"/>
                  <a:sym typeface="Helvetica" charset="0"/>
                </a:rPr>
                <a:t>3</a:t>
              </a:r>
              <a:r>
                <a:rPr lang="en-US" sz="900" dirty="0" smtClean="0">
                  <a:solidFill>
                    <a:srgbClr val="000000"/>
                  </a:solidFill>
                  <a:latin typeface="+mn-lt"/>
                  <a:cs typeface="Helvetica" charset="0"/>
                  <a:sym typeface="Helvetica" charset="0"/>
                </a:rPr>
                <a:t>=0.3</a:t>
              </a:r>
            </a:p>
          </p:txBody>
        </p:sp>
      </p:grpSp>
      <p:grpSp>
        <p:nvGrpSpPr>
          <p:cNvPr id="29" name="Group 9"/>
          <p:cNvGrpSpPr>
            <a:grpSpLocks/>
          </p:cNvGrpSpPr>
          <p:nvPr/>
        </p:nvGrpSpPr>
        <p:grpSpPr bwMode="auto">
          <a:xfrm>
            <a:off x="1410891" y="4250531"/>
            <a:ext cx="5482828" cy="1143000"/>
            <a:chOff x="0" y="0"/>
            <a:chExt cx="4912" cy="1024"/>
          </a:xfrm>
        </p:grpSpPr>
        <p:pic>
          <p:nvPicPr>
            <p:cNvPr id="30" name="Picture 10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752" y="496"/>
              <a:ext cx="1448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31" name="Line 11"/>
            <p:cNvSpPr>
              <a:spLocks noChangeShapeType="1"/>
            </p:cNvSpPr>
            <p:nvPr/>
          </p:nvSpPr>
          <p:spPr bwMode="auto">
            <a:xfrm rot="10800000" flipH="1">
              <a:off x="2520" y="0"/>
              <a:ext cx="0" cy="408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32" name="Line 12"/>
            <p:cNvSpPr>
              <a:spLocks noChangeShapeType="1"/>
            </p:cNvSpPr>
            <p:nvPr/>
          </p:nvSpPr>
          <p:spPr bwMode="auto">
            <a:xfrm rot="10800000" flipH="1">
              <a:off x="1160" y="0"/>
              <a:ext cx="0" cy="408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33" name="Line 13"/>
            <p:cNvSpPr>
              <a:spLocks noChangeShapeType="1"/>
            </p:cNvSpPr>
            <p:nvPr/>
          </p:nvSpPr>
          <p:spPr bwMode="auto">
            <a:xfrm rot="10800000" flipH="1">
              <a:off x="3800" y="0"/>
              <a:ext cx="0" cy="416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pic>
          <p:nvPicPr>
            <p:cNvPr id="34" name="Picture 14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0" y="496"/>
              <a:ext cx="1488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pic>
          <p:nvPicPr>
            <p:cNvPr id="35" name="Picture 15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3368" y="496"/>
              <a:ext cx="1544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</p:grpSp>
      <p:sp>
        <p:nvSpPr>
          <p:cNvPr id="36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38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39" name="Rectangle 38"/>
          <p:cNvSpPr/>
          <p:nvPr/>
        </p:nvSpPr>
        <p:spPr>
          <a:xfrm>
            <a:off x="8474254" y="15450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40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474254" y="20022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43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  <p:sp>
        <p:nvSpPr>
          <p:cNvPr id="44" name="Rectangle 43"/>
          <p:cNvSpPr/>
          <p:nvPr/>
        </p:nvSpPr>
        <p:spPr>
          <a:xfrm>
            <a:off x="8474254" y="2434441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8474254" y="2849939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21389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HMMs</a:t>
            </a:r>
            <a:endParaRPr lang="en-US" dirty="0"/>
          </a:p>
        </p:txBody>
      </p:sp>
      <p:sp>
        <p:nvSpPr>
          <p:cNvPr id="36866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assumption:</a:t>
            </a:r>
          </a:p>
          <a:p>
            <a:endParaRPr lang="en-US" dirty="0" smtClean="0"/>
          </a:p>
          <a:p>
            <a:r>
              <a:rPr lang="en-US" dirty="0" smtClean="0"/>
              <a:t>Output independence: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Remember, these are </a:t>
            </a:r>
            <a:r>
              <a:rPr lang="en-US" dirty="0" smtClean="0"/>
              <a:t>distinct:</a:t>
            </a:r>
          </a:p>
          <a:p>
            <a:pPr lvl="1"/>
            <a:r>
              <a:rPr lang="en-US" dirty="0" smtClean="0"/>
              <a:t>Number of states (N)</a:t>
            </a:r>
          </a:p>
          <a:p>
            <a:pPr lvl="1"/>
            <a:r>
              <a:rPr lang="en-US" dirty="0" smtClean="0"/>
              <a:t>The number of distinct observation symbols (V)</a:t>
            </a:r>
          </a:p>
          <a:p>
            <a:pPr lvl="1"/>
            <a:r>
              <a:rPr lang="en-US" dirty="0" smtClean="0"/>
              <a:t>The length of the sequence (T)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676400"/>
            <a:ext cx="3406140" cy="2819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2819400"/>
            <a:ext cx="529590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5822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“Running” an HMM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 t = 1, select initial state based on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Select an observation to emit based on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If t = T, then done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Select transition into a new state based 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 t = t + 1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Goto</a:t>
            </a:r>
            <a:r>
              <a:rPr lang="en-US" dirty="0" smtClean="0"/>
              <a:t> step 2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120" y="2834640"/>
            <a:ext cx="1021080" cy="2895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752600"/>
            <a:ext cx="1028700" cy="281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1219200"/>
            <a:ext cx="21869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960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Sequence labeling</a:t>
            </a:r>
          </a:p>
          <a:p>
            <a:r>
              <a:rPr lang="en-US" dirty="0" smtClean="0"/>
              <a:t>Midterm</a:t>
            </a:r>
          </a:p>
          <a:p>
            <a:r>
              <a:rPr lang="en-US" dirty="0" smtClean="0"/>
              <a:t>Final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6196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HMMs: Three Problems</a:t>
            </a:r>
            <a:endParaRPr lang="en-US" dirty="0"/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Likelihood: </a:t>
            </a:r>
            <a:r>
              <a:rPr lang="en-US" dirty="0" smtClean="0"/>
              <a:t>Given an HMM </a:t>
            </a:r>
            <a:r>
              <a:rPr lang="en-US" dirty="0" err="1" smtClean="0">
                <a:ea typeface="Lucida Grande"/>
              </a:rPr>
              <a:t>λ</a:t>
            </a:r>
            <a:r>
              <a:rPr lang="en-US" dirty="0" smtClean="0"/>
              <a:t> </a:t>
            </a:r>
            <a:r>
              <a:rPr lang="en-US" dirty="0" smtClean="0"/>
              <a:t>and a sequence of observed events O, find </a:t>
            </a:r>
            <a:r>
              <a:rPr lang="en-US" dirty="0" smtClean="0"/>
              <a:t>the likelihood of observing the sequence</a:t>
            </a:r>
            <a:endParaRPr lang="en-US" dirty="0" smtClean="0"/>
          </a:p>
          <a:p>
            <a:r>
              <a:rPr lang="en-US" b="1" dirty="0" smtClean="0"/>
              <a:t>Decoding: </a:t>
            </a:r>
            <a:r>
              <a:rPr lang="en-US" dirty="0" smtClean="0"/>
              <a:t>Given an HMM </a:t>
            </a:r>
            <a:r>
              <a:rPr lang="en-US" dirty="0" err="1" smtClean="0">
                <a:ea typeface="Lucida Grande"/>
              </a:rPr>
              <a:t>λ</a:t>
            </a:r>
            <a:r>
              <a:rPr lang="en-US" dirty="0" smtClean="0"/>
              <a:t> </a:t>
            </a:r>
            <a:r>
              <a:rPr lang="en-US" dirty="0" smtClean="0"/>
              <a:t>and an observation sequence O, find the most likely (hidden) state sequence</a:t>
            </a:r>
          </a:p>
          <a:p>
            <a:r>
              <a:rPr lang="en-US" b="1" dirty="0" smtClean="0"/>
              <a:t>Learning: </a:t>
            </a:r>
            <a:r>
              <a:rPr lang="en-US" dirty="0" smtClean="0"/>
              <a:t>Given a set of observation </a:t>
            </a:r>
            <a:r>
              <a:rPr lang="en-US" dirty="0" smtClean="0"/>
              <a:t>sequences, learn the parameters A </a:t>
            </a:r>
            <a:r>
              <a:rPr lang="en-US" dirty="0" smtClean="0"/>
              <a:t>and </a:t>
            </a:r>
            <a:r>
              <a:rPr lang="en-US" dirty="0" smtClean="0"/>
              <a:t>B for </a:t>
            </a:r>
            <a:r>
              <a:rPr lang="en-US" dirty="0" err="1">
                <a:ea typeface="Lucida Grande"/>
              </a:rPr>
              <a:t>λ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5786735"/>
            <a:ext cx="7584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Okay, but where did the structure of the HMM come from?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080390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2" grpId="0" build="p" bldLvl="5" autoUpdateAnimBg="0"/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Gill Sans"/>
              </a:rPr>
              <a:t>HMM Problem #1: Likelihood</a:t>
            </a:r>
            <a:endParaRPr lang="en-US" sz="3600" dirty="0"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291173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Likelihood</a:t>
            </a:r>
            <a:endParaRPr lang="en-US"/>
          </a:p>
        </p:txBody>
      </p:sp>
      <p:sp>
        <p:nvSpPr>
          <p:cNvPr id="47113" name="Rectangle 9"/>
          <p:cNvSpPr>
            <a:spLocks/>
          </p:cNvSpPr>
          <p:nvPr/>
        </p:nvSpPr>
        <p:spPr bwMode="auto">
          <a:xfrm>
            <a:off x="1600200" y="5507236"/>
            <a:ext cx="6096000" cy="74116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/>
            <a:r>
              <a:rPr lang="en-US" sz="2400" b="0" dirty="0" smtClean="0">
                <a:solidFill>
                  <a:srgbClr val="FF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Given this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 model of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the stock market, how likely are we to observe the sequence of outputs?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384572" y="1276946"/>
            <a:ext cx="5482828" cy="3295054"/>
            <a:chOff x="1410891" y="381000"/>
            <a:chExt cx="5482828" cy="3295054"/>
          </a:xfrm>
        </p:grpSpPr>
        <p:pic>
          <p:nvPicPr>
            <p:cNvPr id="23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366368" y="381000"/>
              <a:ext cx="3616523" cy="2232422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grpSp>
          <p:nvGrpSpPr>
            <p:cNvPr id="24" name="Group 18"/>
            <p:cNvGrpSpPr>
              <a:grpSpLocks/>
            </p:cNvGrpSpPr>
            <p:nvPr/>
          </p:nvGrpSpPr>
          <p:grpSpPr bwMode="auto">
            <a:xfrm>
              <a:off x="2115221" y="1441459"/>
              <a:ext cx="3415609" cy="521213"/>
              <a:chOff x="31" y="26"/>
              <a:chExt cx="3060" cy="466"/>
            </a:xfrm>
          </p:grpSpPr>
          <p:sp>
            <p:nvSpPr>
              <p:cNvPr id="25" name="Line 19"/>
              <p:cNvSpPr>
                <a:spLocks noChangeShapeType="1"/>
              </p:cNvSpPr>
              <p:nvPr/>
            </p:nvSpPr>
            <p:spPr bwMode="auto">
              <a:xfrm rot="10800000">
                <a:off x="247" y="188"/>
                <a:ext cx="192" cy="264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6" name="Line 20"/>
              <p:cNvSpPr>
                <a:spLocks noChangeShapeType="1"/>
              </p:cNvSpPr>
              <p:nvPr/>
            </p:nvSpPr>
            <p:spPr bwMode="auto">
              <a:xfrm rot="10800000">
                <a:off x="1559" y="196"/>
                <a:ext cx="184" cy="29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7" name="Line 21"/>
              <p:cNvSpPr>
                <a:spLocks noChangeShapeType="1"/>
              </p:cNvSpPr>
              <p:nvPr/>
            </p:nvSpPr>
            <p:spPr bwMode="auto">
              <a:xfrm rot="10800000">
                <a:off x="2895" y="148"/>
                <a:ext cx="184" cy="29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8" name="Rectangle 22"/>
              <p:cNvSpPr>
                <a:spLocks/>
              </p:cNvSpPr>
              <p:nvPr/>
            </p:nvSpPr>
            <p:spPr bwMode="auto">
              <a:xfrm>
                <a:off x="31" y="50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1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=0.5</a:t>
                </a:r>
              </a:p>
            </p:txBody>
          </p:sp>
          <p:sp>
            <p:nvSpPr>
              <p:cNvPr id="29" name="Rectangle 23"/>
              <p:cNvSpPr>
                <a:spLocks/>
              </p:cNvSpPr>
              <p:nvPr/>
            </p:nvSpPr>
            <p:spPr bwMode="auto">
              <a:xfrm>
                <a:off x="1367" y="74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lvl="0"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2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=0.2</a:t>
                </a:r>
              </a:p>
            </p:txBody>
          </p:sp>
          <p:sp>
            <p:nvSpPr>
              <p:cNvPr id="30" name="Rectangle 24"/>
              <p:cNvSpPr>
                <a:spLocks/>
              </p:cNvSpPr>
              <p:nvPr/>
            </p:nvSpPr>
            <p:spPr bwMode="auto">
              <a:xfrm>
                <a:off x="2775" y="26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3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=0.3</a:t>
                </a:r>
              </a:p>
            </p:txBody>
          </p:sp>
        </p:grpSp>
        <p:grpSp>
          <p:nvGrpSpPr>
            <p:cNvPr id="31" name="Group 9"/>
            <p:cNvGrpSpPr>
              <a:grpSpLocks/>
            </p:cNvGrpSpPr>
            <p:nvPr/>
          </p:nvGrpSpPr>
          <p:grpSpPr bwMode="auto">
            <a:xfrm>
              <a:off x="1410891" y="2533054"/>
              <a:ext cx="5482828" cy="1143000"/>
              <a:chOff x="0" y="0"/>
              <a:chExt cx="4912" cy="1024"/>
            </a:xfrm>
          </p:grpSpPr>
          <p:pic>
            <p:nvPicPr>
              <p:cNvPr id="32" name="Picture 10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1752" y="496"/>
                <a:ext cx="1448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sp>
            <p:nvSpPr>
              <p:cNvPr id="33" name="Line 11"/>
              <p:cNvSpPr>
                <a:spLocks noChangeShapeType="1"/>
              </p:cNvSpPr>
              <p:nvPr/>
            </p:nvSpPr>
            <p:spPr bwMode="auto">
              <a:xfrm rot="10800000" flipH="1">
                <a:off x="2520" y="0"/>
                <a:ext cx="0" cy="408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34" name="Line 12"/>
              <p:cNvSpPr>
                <a:spLocks noChangeShapeType="1"/>
              </p:cNvSpPr>
              <p:nvPr/>
            </p:nvSpPr>
            <p:spPr bwMode="auto">
              <a:xfrm rot="10800000" flipH="1">
                <a:off x="1160" y="0"/>
                <a:ext cx="0" cy="408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35" name="Line 13"/>
              <p:cNvSpPr>
                <a:spLocks noChangeShapeType="1"/>
              </p:cNvSpPr>
              <p:nvPr/>
            </p:nvSpPr>
            <p:spPr bwMode="auto">
              <a:xfrm rot="10800000" flipH="1">
                <a:off x="3800" y="0"/>
                <a:ext cx="0" cy="41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pic>
            <p:nvPicPr>
              <p:cNvPr id="36" name="Picture 14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0" y="496"/>
                <a:ext cx="1488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37" name="Picture 15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3368" y="496"/>
                <a:ext cx="1544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</p:grpSp>
      </p:grp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698865"/>
              </p:ext>
            </p:extLst>
          </p:nvPr>
        </p:nvGraphicFramePr>
        <p:xfrm>
          <a:off x="5486400" y="2209800"/>
          <a:ext cx="3428999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9857"/>
                <a:gridCol w="489857"/>
                <a:gridCol w="489857"/>
                <a:gridCol w="489857"/>
                <a:gridCol w="489857"/>
                <a:gridCol w="489857"/>
                <a:gridCol w="489857"/>
              </a:tblGrid>
              <a:tr h="33020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t</a:t>
                      </a:r>
                      <a:endParaRPr lang="en-US" sz="2400" i="1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O</a:t>
                      </a:r>
                      <a:endParaRPr lang="en-US" sz="2400" i="1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↑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↓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↔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↑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↓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↔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18485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13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Likelihood</a:t>
            </a:r>
            <a:endParaRPr 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Easy, right?</a:t>
            </a:r>
          </a:p>
          <a:p>
            <a:pPr lvl="1"/>
            <a:r>
              <a:rPr lang="en-US" dirty="0" smtClean="0"/>
              <a:t>Sum over all possible ways in which we could generate </a:t>
            </a:r>
            <a:r>
              <a:rPr lang="en-US" i="1" dirty="0" smtClean="0"/>
              <a:t>O</a:t>
            </a:r>
            <a:r>
              <a:rPr lang="en-US" dirty="0" smtClean="0"/>
              <a:t> from </a:t>
            </a:r>
            <a:r>
              <a:rPr lang="en-US" i="1" dirty="0" smtClean="0"/>
              <a:t>λ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What’s the problem?</a:t>
            </a:r>
          </a:p>
          <a:p>
            <a:r>
              <a:rPr lang="en-US" dirty="0" smtClean="0"/>
              <a:t>Right idea, wrong algorithm!</a:t>
            </a:r>
            <a:endParaRPr lang="en-US" dirty="0"/>
          </a:p>
        </p:txBody>
      </p:sp>
      <p:sp>
        <p:nvSpPr>
          <p:cNvPr id="48129" name="AutoShape 1"/>
          <p:cNvSpPr>
            <a:spLocks/>
          </p:cNvSpPr>
          <p:nvPr/>
        </p:nvSpPr>
        <p:spPr bwMode="auto">
          <a:xfrm>
            <a:off x="2450306" y="2903339"/>
            <a:ext cx="5322094" cy="830461"/>
          </a:xfrm>
          <a:prstGeom prst="roundRect">
            <a:avLst>
              <a:gd name="adj" fmla="val 16125"/>
            </a:avLst>
          </a:prstGeom>
          <a:solidFill>
            <a:schemeClr val="accent4"/>
          </a:solidFill>
          <a:ln w="2540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eaLnBrk="1" hangingPunct="1"/>
            <a:endParaRPr lang="en-US" sz="3000" b="0" dirty="0" smtClea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pic>
        <p:nvPicPr>
          <p:cNvPr id="4813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1347" y="2992637"/>
            <a:ext cx="5447109" cy="723305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48133" name="Rectangle 5"/>
          <p:cNvSpPr>
            <a:spLocks/>
          </p:cNvSpPr>
          <p:nvPr/>
        </p:nvSpPr>
        <p:spPr bwMode="auto">
          <a:xfrm>
            <a:off x="3657600" y="4035623"/>
            <a:ext cx="3361946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Takes O(</a:t>
            </a:r>
            <a:r>
              <a:rPr lang="en-US" sz="2000" b="0" i="1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N</a:t>
            </a:r>
            <a:r>
              <a:rPr lang="en-US" sz="2000" b="0" i="1" baseline="3200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T</a:t>
            </a:r>
            <a:r>
              <a:rPr lang="en-US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) time to compute!</a:t>
            </a:r>
          </a:p>
        </p:txBody>
      </p:sp>
      <p:pic>
        <p:nvPicPr>
          <p:cNvPr id="48134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321" y="2090739"/>
            <a:ext cx="6036469" cy="732234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01073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1" grpId="0" build="p"/>
      <p:bldP spid="48129" grpId="0" animBg="1"/>
      <p:bldP spid="4813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Likelihood</a:t>
            </a:r>
            <a:endParaRPr lang="en-US"/>
          </a:p>
        </p:txBody>
      </p:sp>
      <p:sp>
        <p:nvSpPr>
          <p:cNvPr id="4915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we doing wrong?</a:t>
            </a:r>
          </a:p>
          <a:p>
            <a:pPr lvl="1"/>
            <a:r>
              <a:rPr lang="en-US" dirty="0" smtClean="0"/>
              <a:t>State sequences may have a lot of </a:t>
            </a:r>
            <a:r>
              <a:rPr lang="en-US" dirty="0" smtClean="0"/>
              <a:t>overlap</a:t>
            </a:r>
            <a:endParaRPr lang="en-US" dirty="0" smtClean="0"/>
          </a:p>
          <a:p>
            <a:pPr lvl="1"/>
            <a:r>
              <a:rPr lang="en-US" dirty="0" smtClean="0"/>
              <a:t>We’re </a:t>
            </a:r>
            <a:r>
              <a:rPr lang="en-US" dirty="0" err="1" smtClean="0"/>
              <a:t>recomputing</a:t>
            </a:r>
            <a:r>
              <a:rPr lang="en-US" dirty="0" smtClean="0"/>
              <a:t> the shared subsequences every time</a:t>
            </a:r>
          </a:p>
          <a:p>
            <a:pPr lvl="1"/>
            <a:r>
              <a:rPr lang="en-US" dirty="0" smtClean="0"/>
              <a:t>Let’s store intermediate results and reuse </a:t>
            </a:r>
            <a:r>
              <a:rPr lang="en-US" dirty="0" smtClean="0"/>
              <a:t>them</a:t>
            </a:r>
            <a:endParaRPr lang="en-US" dirty="0" smtClean="0"/>
          </a:p>
          <a:p>
            <a:r>
              <a:rPr lang="en-US" dirty="0" smtClean="0"/>
              <a:t>Sounds like a job for dynamic programming!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2169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4" grpId="0" build="p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Forward probability</a:t>
            </a:r>
          </a:p>
          <a:p>
            <a:pPr lvl="1"/>
            <a:r>
              <a:rPr lang="en-US" dirty="0" smtClean="0"/>
              <a:t>Probability of being in state </a:t>
            </a:r>
            <a:r>
              <a:rPr lang="en-US" i="1" dirty="0" smtClean="0"/>
              <a:t>j</a:t>
            </a:r>
            <a:r>
              <a:rPr lang="en-US" dirty="0" smtClean="0"/>
              <a:t> after </a:t>
            </a:r>
            <a:r>
              <a:rPr lang="en-US" i="1" dirty="0" smtClean="0"/>
              <a:t>t</a:t>
            </a:r>
            <a:r>
              <a:rPr lang="en-US" dirty="0" smtClean="0"/>
              <a:t> observations </a:t>
            </a:r>
          </a:p>
          <a:p>
            <a:endParaRPr lang="en-US" dirty="0" smtClean="0"/>
          </a:p>
          <a:p>
            <a:r>
              <a:rPr lang="en-US" dirty="0" smtClean="0"/>
              <a:t>Build </a:t>
            </a:r>
            <a:r>
              <a:rPr lang="en-US" dirty="0"/>
              <a:t>an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>
                <a:sym typeface="Symbol"/>
              </a:rPr>
              <a:t></a:t>
            </a:r>
            <a:r>
              <a:rPr lang="en-US" dirty="0"/>
              <a:t> </a:t>
            </a:r>
            <a:r>
              <a:rPr lang="en-US" i="1" dirty="0"/>
              <a:t>T</a:t>
            </a:r>
            <a:r>
              <a:rPr lang="en-US" dirty="0"/>
              <a:t> trellis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Intuition: forward probability only depends on the previous state and observation </a:t>
            </a:r>
            <a:endParaRPr lang="en-US" dirty="0"/>
          </a:p>
        </p:txBody>
      </p:sp>
      <p:sp>
        <p:nvSpPr>
          <p:cNvPr id="4" name="Oval 18"/>
          <p:cNvSpPr>
            <a:spLocks/>
          </p:cNvSpPr>
          <p:nvPr/>
        </p:nvSpPr>
        <p:spPr bwMode="auto">
          <a:xfrm>
            <a:off x="1371600" y="32004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" name="Oval 18"/>
          <p:cNvSpPr>
            <a:spLocks/>
          </p:cNvSpPr>
          <p:nvPr/>
        </p:nvSpPr>
        <p:spPr bwMode="auto">
          <a:xfrm>
            <a:off x="2248345" y="32004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" name="Oval 18"/>
          <p:cNvSpPr>
            <a:spLocks/>
          </p:cNvSpPr>
          <p:nvPr/>
        </p:nvSpPr>
        <p:spPr bwMode="auto">
          <a:xfrm>
            <a:off x="3543745" y="32004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7" name="Oval 18"/>
          <p:cNvSpPr>
            <a:spLocks/>
          </p:cNvSpPr>
          <p:nvPr/>
        </p:nvSpPr>
        <p:spPr bwMode="auto">
          <a:xfrm>
            <a:off x="1371600" y="377234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8" name="Oval 18"/>
          <p:cNvSpPr>
            <a:spLocks/>
          </p:cNvSpPr>
          <p:nvPr/>
        </p:nvSpPr>
        <p:spPr bwMode="auto">
          <a:xfrm>
            <a:off x="1371600" y="48768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9" name="Oval 18"/>
          <p:cNvSpPr>
            <a:spLocks/>
          </p:cNvSpPr>
          <p:nvPr/>
        </p:nvSpPr>
        <p:spPr bwMode="auto">
          <a:xfrm>
            <a:off x="2248345" y="377234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0" name="Oval 18"/>
          <p:cNvSpPr>
            <a:spLocks/>
          </p:cNvSpPr>
          <p:nvPr/>
        </p:nvSpPr>
        <p:spPr bwMode="auto">
          <a:xfrm>
            <a:off x="2248345" y="48768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1" name="Oval 18"/>
          <p:cNvSpPr>
            <a:spLocks/>
          </p:cNvSpPr>
          <p:nvPr/>
        </p:nvSpPr>
        <p:spPr bwMode="auto">
          <a:xfrm>
            <a:off x="3543745" y="377234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2" name="Oval 18"/>
          <p:cNvSpPr>
            <a:spLocks/>
          </p:cNvSpPr>
          <p:nvPr/>
        </p:nvSpPr>
        <p:spPr bwMode="auto">
          <a:xfrm>
            <a:off x="3543745" y="48768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680" y="2156460"/>
            <a:ext cx="3703320" cy="281940"/>
          </a:xfrm>
          <a:prstGeom prst="rect">
            <a:avLst/>
          </a:prstGeom>
        </p:spPr>
      </p:pic>
      <p:sp>
        <p:nvSpPr>
          <p:cNvPr id="14" name="Rectangle 18"/>
          <p:cNvSpPr>
            <a:spLocks/>
          </p:cNvSpPr>
          <p:nvPr/>
        </p:nvSpPr>
        <p:spPr bwMode="auto">
          <a:xfrm rot="5400000">
            <a:off x="1558006" y="429489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5" name="Rectangle 18"/>
          <p:cNvSpPr>
            <a:spLocks/>
          </p:cNvSpPr>
          <p:nvPr/>
        </p:nvSpPr>
        <p:spPr bwMode="auto">
          <a:xfrm>
            <a:off x="2885567" y="311973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6" name="Rectangle 18"/>
          <p:cNvSpPr>
            <a:spLocks/>
          </p:cNvSpPr>
          <p:nvPr/>
        </p:nvSpPr>
        <p:spPr bwMode="auto">
          <a:xfrm>
            <a:off x="2901911" y="365760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7" name="Rectangle 18"/>
          <p:cNvSpPr>
            <a:spLocks/>
          </p:cNvSpPr>
          <p:nvPr/>
        </p:nvSpPr>
        <p:spPr bwMode="auto">
          <a:xfrm>
            <a:off x="2901911" y="472440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8" name="Rectangle 18"/>
          <p:cNvSpPr>
            <a:spLocks/>
          </p:cNvSpPr>
          <p:nvPr/>
        </p:nvSpPr>
        <p:spPr bwMode="auto">
          <a:xfrm rot="5400000">
            <a:off x="2400672" y="431124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9" name="Rectangle 18"/>
          <p:cNvSpPr>
            <a:spLocks/>
          </p:cNvSpPr>
          <p:nvPr/>
        </p:nvSpPr>
        <p:spPr bwMode="auto">
          <a:xfrm rot="5400000">
            <a:off x="3696072" y="429489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1945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</a:t>
            </a:r>
            <a:r>
              <a:rPr lang="en-US" dirty="0" smtClean="0"/>
              <a:t>Algorithm</a:t>
            </a:r>
            <a:endParaRPr lang="en-US" dirty="0"/>
          </a:p>
        </p:txBody>
      </p:sp>
      <p:sp>
        <p:nvSpPr>
          <p:cNvPr id="5120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Initialization</a:t>
            </a:r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Recursion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Termination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615440"/>
            <a:ext cx="3444240" cy="289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3695700"/>
            <a:ext cx="2308860" cy="800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2438400"/>
            <a:ext cx="6057900" cy="800100"/>
          </a:xfrm>
          <a:prstGeom prst="rect">
            <a:avLst/>
          </a:prstGeom>
        </p:spPr>
      </p:pic>
      <p:grpSp>
        <p:nvGrpSpPr>
          <p:cNvPr id="52" name="Group 51"/>
          <p:cNvGrpSpPr/>
          <p:nvPr/>
        </p:nvGrpSpPr>
        <p:grpSpPr>
          <a:xfrm>
            <a:off x="5105400" y="3505200"/>
            <a:ext cx="2971800" cy="3130550"/>
            <a:chOff x="5105400" y="3505200"/>
            <a:chExt cx="2971800" cy="313055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81600" y="6400800"/>
              <a:ext cx="685800" cy="234950"/>
            </a:xfrm>
            <a:prstGeom prst="rect">
              <a:avLst/>
            </a:prstGeom>
          </p:spPr>
        </p:pic>
        <p:sp>
          <p:nvSpPr>
            <p:cNvPr id="7" name="Oval 6"/>
            <p:cNvSpPr/>
            <p:nvPr/>
          </p:nvSpPr>
          <p:spPr bwMode="auto">
            <a:xfrm>
              <a:off x="7543800" y="47244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9" name="Straight Arrow Connector 18"/>
            <p:cNvCxnSpPr>
              <a:endCxn id="7" idx="2"/>
            </p:cNvCxnSpPr>
            <p:nvPr/>
          </p:nvCxnSpPr>
          <p:spPr bwMode="auto">
            <a:xfrm>
              <a:off x="5562600" y="4114800"/>
              <a:ext cx="1981200" cy="7620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endCxn id="7" idx="2"/>
            </p:cNvCxnSpPr>
            <p:nvPr/>
          </p:nvCxnSpPr>
          <p:spPr bwMode="auto">
            <a:xfrm>
              <a:off x="5562600" y="4572000"/>
              <a:ext cx="198120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endCxn id="7" idx="2"/>
            </p:cNvCxnSpPr>
            <p:nvPr/>
          </p:nvCxnSpPr>
          <p:spPr bwMode="auto">
            <a:xfrm>
              <a:off x="5562600" y="3657600"/>
              <a:ext cx="1981200" cy="1219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 bwMode="auto">
            <a:xfrm>
              <a:off x="5410200" y="35052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Oval 14"/>
            <p:cNvSpPr/>
            <p:nvPr/>
          </p:nvSpPr>
          <p:spPr bwMode="auto">
            <a:xfrm>
              <a:off x="5410200" y="39624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0" name="Oval 29"/>
            <p:cNvSpPr/>
            <p:nvPr/>
          </p:nvSpPr>
          <p:spPr bwMode="auto">
            <a:xfrm>
              <a:off x="5410200" y="44196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40" name="Straight Arrow Connector 39"/>
            <p:cNvCxnSpPr/>
            <p:nvPr/>
          </p:nvCxnSpPr>
          <p:spPr bwMode="auto">
            <a:xfrm flipV="1">
              <a:off x="5562600" y="4876800"/>
              <a:ext cx="1981200" cy="1219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 bwMode="auto">
            <a:xfrm flipV="1">
              <a:off x="5410200" y="59436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 rot="5400000">
              <a:off x="5323003" y="5131048"/>
              <a:ext cx="5978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Gill Sans"/>
                  <a:cs typeface="Gill Sans"/>
                </a:rPr>
                <a:t>. . . . </a:t>
              </a:r>
              <a:endParaRPr lang="en-US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66000" y="6400800"/>
              <a:ext cx="482600" cy="234950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1750" y="3581400"/>
              <a:ext cx="177800" cy="152400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05400" y="4038600"/>
              <a:ext cx="184150" cy="152400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105400" y="4495800"/>
              <a:ext cx="184150" cy="152400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05400" y="6019800"/>
              <a:ext cx="247650" cy="152400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905750" y="4800600"/>
              <a:ext cx="171450" cy="171450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67400" y="3714750"/>
              <a:ext cx="273050" cy="171450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867400" y="4095750"/>
              <a:ext cx="273050" cy="171450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867400" y="4419600"/>
              <a:ext cx="273050" cy="171450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67400" y="5924550"/>
              <a:ext cx="349250" cy="171450"/>
            </a:xfrm>
            <a:prstGeom prst="rect">
              <a:avLst/>
            </a:prstGeom>
          </p:spPr>
        </p:pic>
      </p:grpSp>
      <p:pic>
        <p:nvPicPr>
          <p:cNvPr id="51" name="Picture 5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754880" y="533400"/>
            <a:ext cx="37033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511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smtClean="0"/>
              <a:t>Forward Algorithm</a:t>
            </a:r>
            <a:endParaRPr lang="en-US"/>
          </a:p>
        </p:txBody>
      </p:sp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3912473" y="3255987"/>
            <a:ext cx="1700795" cy="462112"/>
            <a:chOff x="52" y="29"/>
            <a:chExt cx="1523" cy="414"/>
          </a:xfrm>
        </p:grpSpPr>
        <p:sp>
          <p:nvSpPr>
            <p:cNvPr id="52241" name="Rectangle 17"/>
            <p:cNvSpPr>
              <a:spLocks/>
            </p:cNvSpPr>
            <p:nvPr/>
          </p:nvSpPr>
          <p:spPr bwMode="auto">
            <a:xfrm>
              <a:off x="717" y="29"/>
              <a:ext cx="858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eaLnBrk="1" hangingPunct="1"/>
              <a:r>
                <a:rPr lang="en-US" sz="3000" b="0" dirty="0" smtClean="0">
                  <a:solidFill>
                    <a:srgbClr val="000000"/>
                  </a:solidFill>
                  <a:latin typeface="Gill Sans"/>
                  <a:ea typeface="Lucida Grande" charset="0"/>
                  <a:cs typeface="Gill Sans"/>
                  <a:sym typeface="Gill Sans" charset="0"/>
                </a:rPr>
                <a:t>↑ ↓ ↑</a:t>
              </a:r>
            </a:p>
          </p:txBody>
        </p:sp>
        <p:sp>
          <p:nvSpPr>
            <p:cNvPr id="52242" name="Rectangle 18"/>
            <p:cNvSpPr>
              <a:spLocks/>
            </p:cNvSpPr>
            <p:nvPr/>
          </p:nvSpPr>
          <p:spPr bwMode="auto">
            <a:xfrm>
              <a:off x="52" y="29"/>
              <a:ext cx="534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3000" b="0" i="1" dirty="0" smtClean="0">
                  <a:solidFill>
                    <a:srgbClr val="00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O</a:t>
              </a:r>
              <a:r>
                <a:rPr lang="en-US" sz="3000" b="0" dirty="0" smtClean="0">
                  <a:solidFill>
                    <a:srgbClr val="00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 =</a:t>
              </a:r>
            </a:p>
          </p:txBody>
        </p:sp>
      </p:grpSp>
      <p:sp>
        <p:nvSpPr>
          <p:cNvPr id="52243" name="Rectangle 19"/>
          <p:cNvSpPr>
            <a:spLocks/>
          </p:cNvSpPr>
          <p:nvPr/>
        </p:nvSpPr>
        <p:spPr bwMode="auto">
          <a:xfrm>
            <a:off x="3810000" y="3855748"/>
            <a:ext cx="580705" cy="46211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find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407" y="3967480"/>
            <a:ext cx="112776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205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smtClean="0"/>
              <a:t>Forward Algorithm</a:t>
            </a:r>
            <a:endParaRPr lang="en-US"/>
          </a:p>
        </p:txBody>
      </p:sp>
      <p:sp>
        <p:nvSpPr>
          <p:cNvPr id="4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1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2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3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64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3601042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 Algorithm: Initialization</a:t>
            </a:r>
            <a:endParaRPr lang="en-US" dirty="0"/>
          </a:p>
        </p:txBody>
      </p:sp>
      <p:sp>
        <p:nvSpPr>
          <p:cNvPr id="50" name="Rectangle 23"/>
          <p:cNvSpPr>
            <a:spLocks/>
          </p:cNvSpPr>
          <p:nvPr/>
        </p:nvSpPr>
        <p:spPr bwMode="auto">
          <a:xfrm>
            <a:off x="1748191" y="4525416"/>
            <a:ext cx="503343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α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(Bull)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52" name="Rectangle 23"/>
          <p:cNvSpPr>
            <a:spLocks/>
          </p:cNvSpPr>
          <p:nvPr/>
        </p:nvSpPr>
        <p:spPr bwMode="auto">
          <a:xfrm>
            <a:off x="1727603" y="3306216"/>
            <a:ext cx="544520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α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(Bear)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53" name="Rectangle 23"/>
          <p:cNvSpPr>
            <a:spLocks/>
          </p:cNvSpPr>
          <p:nvPr/>
        </p:nvSpPr>
        <p:spPr bwMode="auto">
          <a:xfrm>
            <a:off x="1659855" y="2087016"/>
            <a:ext cx="597344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α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(Static)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23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4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5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6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28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29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0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1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2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49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51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5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5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sp>
        <p:nvSpPr>
          <p:cNvPr id="59" name="Oval 15"/>
          <p:cNvSpPr>
            <a:spLocks/>
          </p:cNvSpPr>
          <p:nvPr/>
        </p:nvSpPr>
        <p:spPr bwMode="auto">
          <a:xfrm>
            <a:off x="2313432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0" name="Oval 17"/>
          <p:cNvSpPr>
            <a:spLocks/>
          </p:cNvSpPr>
          <p:nvPr/>
        </p:nvSpPr>
        <p:spPr bwMode="auto">
          <a:xfrm>
            <a:off x="2313432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1" name="Oval 18"/>
          <p:cNvSpPr>
            <a:spLocks/>
          </p:cNvSpPr>
          <p:nvPr/>
        </p:nvSpPr>
        <p:spPr bwMode="auto">
          <a:xfrm>
            <a:off x="2313432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0" y="1066800"/>
            <a:ext cx="3444240" cy="28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854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2" grpId="0"/>
      <p:bldP spid="53" grpId="0"/>
      <p:bldP spid="30" grpId="0" animBg="1"/>
      <p:bldP spid="31" grpId="0" animBg="1"/>
      <p:bldP spid="32" grpId="0" animBg="1"/>
      <p:bldP spid="59" grpId="0" animBg="1"/>
      <p:bldP spid="60" grpId="0" animBg="1"/>
      <p:bldP spid="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Sequences Everywhere!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Examples of sequences</a:t>
            </a:r>
          </a:p>
          <a:p>
            <a:pPr lvl="1"/>
            <a:r>
              <a:rPr lang="en-US" dirty="0" smtClean="0"/>
              <a:t>Waveforms in utterances</a:t>
            </a:r>
          </a:p>
          <a:p>
            <a:pPr lvl="1"/>
            <a:r>
              <a:rPr lang="en-US" dirty="0" smtClean="0"/>
              <a:t>Letters in words</a:t>
            </a:r>
          </a:p>
          <a:p>
            <a:pPr lvl="1"/>
            <a:r>
              <a:rPr lang="en-US" dirty="0" smtClean="0"/>
              <a:t>Words in sentences</a:t>
            </a:r>
          </a:p>
          <a:p>
            <a:pPr lvl="1"/>
            <a:r>
              <a:rPr lang="en-US" dirty="0" smtClean="0"/>
              <a:t>Bases in DNA</a:t>
            </a:r>
          </a:p>
          <a:p>
            <a:pPr lvl="1"/>
            <a:r>
              <a:rPr lang="en-US" dirty="0" smtClean="0"/>
              <a:t>Proteins in amino acids</a:t>
            </a:r>
          </a:p>
          <a:p>
            <a:pPr lvl="1"/>
            <a:r>
              <a:rPr lang="en-US" dirty="0" smtClean="0"/>
              <a:t>Actions in video</a:t>
            </a:r>
          </a:p>
          <a:p>
            <a:pPr lvl="1"/>
            <a:r>
              <a:rPr lang="en-US" dirty="0" smtClean="0"/>
              <a:t>Closing prices in the stock market</a:t>
            </a:r>
          </a:p>
          <a:p>
            <a:r>
              <a:rPr lang="en-US" dirty="0" smtClean="0"/>
              <a:t>All share the property of having structural dependencies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8009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Oval 19"/>
          <p:cNvSpPr>
            <a:spLocks/>
          </p:cNvSpPr>
          <p:nvPr/>
        </p:nvSpPr>
        <p:spPr bwMode="auto">
          <a:xfrm>
            <a:off x="4648200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 Algorithm: Recursion</a:t>
            </a:r>
            <a:endParaRPr lang="en-US" dirty="0"/>
          </a:p>
        </p:txBody>
      </p:sp>
      <p:sp>
        <p:nvSpPr>
          <p:cNvPr id="35" name="Rectangle 23"/>
          <p:cNvSpPr>
            <a:spLocks/>
          </p:cNvSpPr>
          <p:nvPr/>
        </p:nvSpPr>
        <p:spPr bwMode="auto">
          <a:xfrm>
            <a:off x="3185402" y="4677816"/>
            <a:ext cx="1320874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0.14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0.6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0.1=0.0084</a:t>
            </a:r>
          </a:p>
        </p:txBody>
      </p:sp>
      <p:sp>
        <p:nvSpPr>
          <p:cNvPr id="36" name="Rectangle 24"/>
          <p:cNvSpPr>
            <a:spLocks/>
          </p:cNvSpPr>
          <p:nvPr/>
        </p:nvSpPr>
        <p:spPr bwMode="auto">
          <a:xfrm rot="1778512">
            <a:off x="3142463" y="3729476"/>
            <a:ext cx="1317067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0.05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0.1=0.0025</a:t>
            </a:r>
          </a:p>
        </p:txBody>
      </p:sp>
      <p:sp>
        <p:nvSpPr>
          <p:cNvPr id="37" name="Rectangle 25"/>
          <p:cNvSpPr>
            <a:spLocks/>
          </p:cNvSpPr>
          <p:nvPr/>
        </p:nvSpPr>
        <p:spPr bwMode="auto">
          <a:xfrm rot="2806334">
            <a:off x="3224533" y="3136198"/>
            <a:ext cx="1359822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0.09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0.4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0.1=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0.0036</a:t>
            </a:r>
          </a:p>
        </p:txBody>
      </p:sp>
      <p:sp>
        <p:nvSpPr>
          <p:cNvPr id="39" name="Rectangle 23"/>
          <p:cNvSpPr>
            <a:spLocks/>
          </p:cNvSpPr>
          <p:nvPr/>
        </p:nvSpPr>
        <p:spPr bwMode="auto">
          <a:xfrm>
            <a:off x="3148153" y="4950350"/>
            <a:ext cx="1462815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α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(Bull)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a</a:t>
            </a:r>
            <a:r>
              <a:rPr lang="en-US" sz="1200" b="0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BullBull</a:t>
            </a:r>
            <a:r>
              <a:rPr lang="en-US" sz="1200" b="0" kern="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</a:t>
            </a:r>
            <a:r>
              <a:rPr lang="en-US" sz="1200" b="0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(↓)</a:t>
            </a:r>
          </a:p>
        </p:txBody>
      </p:sp>
      <p:sp>
        <p:nvSpPr>
          <p:cNvPr id="41" name="Rectangle 27"/>
          <p:cNvSpPr>
            <a:spLocks/>
          </p:cNvSpPr>
          <p:nvPr/>
        </p:nvSpPr>
        <p:spPr bwMode="auto">
          <a:xfrm>
            <a:off x="5181600" y="2925216"/>
            <a:ext cx="2107348" cy="49244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.... and so on</a:t>
            </a:r>
          </a:p>
        </p:txBody>
      </p:sp>
      <p:sp>
        <p:nvSpPr>
          <p:cNvPr id="31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0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2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3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4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6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7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8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59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60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61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0.0145</a:t>
            </a:r>
          </a:p>
        </p:txBody>
      </p:sp>
      <p:sp>
        <p:nvSpPr>
          <p:cNvPr id="67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8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9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70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72" name="Straight Arrow Connector 71"/>
          <p:cNvCxnSpPr>
            <a:stCxn id="58" idx="6"/>
            <a:endCxn id="61" idx="2"/>
          </p:cNvCxnSpPr>
          <p:nvPr/>
        </p:nvCxnSpPr>
        <p:spPr bwMode="auto">
          <a:xfrm>
            <a:off x="3063701" y="4607569"/>
            <a:ext cx="1580554" cy="1588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3" name="Straight Arrow Connector 72"/>
          <p:cNvCxnSpPr/>
          <p:nvPr/>
        </p:nvCxnSpPr>
        <p:spPr bwMode="auto">
          <a:xfrm>
            <a:off x="3048000" y="3550056"/>
            <a:ext cx="1618488" cy="91440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7" name="Straight Arrow Connector 76"/>
          <p:cNvCxnSpPr>
            <a:stCxn id="60" idx="5"/>
            <a:endCxn id="61" idx="1"/>
          </p:cNvCxnSpPr>
          <p:nvPr/>
        </p:nvCxnSpPr>
        <p:spPr bwMode="auto">
          <a:xfrm rot="16200000" flipH="1">
            <a:off x="2898488" y="2486754"/>
            <a:ext cx="1910981" cy="1800252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0" y="952500"/>
            <a:ext cx="6057900" cy="800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280" y="3886200"/>
            <a:ext cx="248920" cy="2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878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35" grpId="0"/>
      <p:bldP spid="36" grpId="0"/>
      <p:bldP spid="37" grpId="0"/>
      <p:bldP spid="39" grpId="0"/>
      <p:bldP spid="41" grpId="0"/>
      <p:bldP spid="6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 Algorithm: Recursion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0.0145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0.0312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0.0249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</a:t>
            </a: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0.001475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0.006477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0524590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 bwMode="auto">
          <a:xfrm>
            <a:off x="6781800" y="1676400"/>
            <a:ext cx="1143000" cy="3505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 Algorithm: Termination</a:t>
            </a:r>
            <a:endParaRPr lang="en-US" dirty="0"/>
          </a:p>
        </p:txBody>
      </p:sp>
      <p:sp>
        <p:nvSpPr>
          <p:cNvPr id="52232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52233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52234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52235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52236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2237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2238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24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25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26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43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0.0145</a:t>
            </a:r>
          </a:p>
        </p:txBody>
      </p:sp>
      <p:sp>
        <p:nvSpPr>
          <p:cNvPr id="44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0.0312</a:t>
            </a:r>
          </a:p>
        </p:txBody>
      </p:sp>
      <p:sp>
        <p:nvSpPr>
          <p:cNvPr id="45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0.0249</a:t>
            </a:r>
          </a:p>
        </p:txBody>
      </p:sp>
      <p:sp>
        <p:nvSpPr>
          <p:cNvPr id="32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</a:t>
            </a:r>
          </a:p>
        </p:txBody>
      </p:sp>
      <p:sp>
        <p:nvSpPr>
          <p:cNvPr id="33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0.001475</a:t>
            </a:r>
          </a:p>
        </p:txBody>
      </p:sp>
      <p:sp>
        <p:nvSpPr>
          <p:cNvPr id="34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0.006477</a:t>
            </a:r>
          </a:p>
        </p:txBody>
      </p:sp>
      <p:sp>
        <p:nvSpPr>
          <p:cNvPr id="36" name="Rectangle 26"/>
          <p:cNvSpPr>
            <a:spLocks/>
          </p:cNvSpPr>
          <p:nvPr/>
        </p:nvSpPr>
        <p:spPr bwMode="auto">
          <a:xfrm>
            <a:off x="6172200" y="6096000"/>
            <a:ext cx="2362200" cy="43088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spAutoFit/>
          </a:bodyPr>
          <a:lstStyle/>
          <a:p>
            <a:pPr algn="ctr" eaLnBrk="1" hangingPunct="1"/>
            <a:r>
              <a:rPr lang="en-US" sz="28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P(O) = 0.03195</a:t>
            </a:r>
          </a:p>
        </p:txBody>
      </p:sp>
      <p:sp>
        <p:nvSpPr>
          <p:cNvPr id="28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29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30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31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876300"/>
            <a:ext cx="2308860" cy="8001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680" y="3246120"/>
            <a:ext cx="248920" cy="2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3391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Gill Sans"/>
              </a:rPr>
              <a:t>HMM Problem #2: Decoding</a:t>
            </a:r>
            <a:endParaRPr lang="en-US" sz="3600" dirty="0"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543104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Decoding</a:t>
            </a:r>
            <a:endParaRPr lang="en-US" dirty="0"/>
          </a:p>
        </p:txBody>
      </p:sp>
      <p:sp>
        <p:nvSpPr>
          <p:cNvPr id="47113" name="Rectangle 9"/>
          <p:cNvSpPr>
            <a:spLocks/>
          </p:cNvSpPr>
          <p:nvPr/>
        </p:nvSpPr>
        <p:spPr bwMode="auto">
          <a:xfrm>
            <a:off x="609600" y="5486400"/>
            <a:ext cx="7924800" cy="74116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lvl="0" algn="ctr" eaLnBrk="1" hangingPunct="1"/>
            <a:r>
              <a:rPr lang="en-US" sz="2400" b="0" dirty="0" smtClean="0">
                <a:solidFill>
                  <a:srgbClr val="FF0000"/>
                </a:solidFill>
                <a:ea typeface="Lucida Grande" charset="0"/>
                <a:cs typeface="Lucida Grande" charset="0"/>
                <a:sym typeface="Gill Sans" charset="0"/>
              </a:rPr>
              <a:t>Given this model of the stock market,</a:t>
            </a:r>
            <a:r>
              <a:rPr lang="en-US" sz="2400" b="0" dirty="0" smtClean="0">
                <a:solidFill>
                  <a:srgbClr val="FF0000"/>
                </a:solidFill>
                <a:ea typeface="Gill Sans" charset="0"/>
                <a:cs typeface="Gill Sans" charset="0"/>
                <a:sym typeface="Gill Sans" charset="0"/>
              </a:rPr>
              <a:t> </a:t>
            </a:r>
            <a:r>
              <a:rPr lang="en-US" sz="2400" b="0" dirty="0">
                <a:solidFill>
                  <a:srgbClr val="FF0000"/>
                </a:solidFill>
                <a:ea typeface="Gill Sans" charset="0"/>
                <a:cs typeface="Gill Sans" charset="0"/>
                <a:sym typeface="Gill Sans" charset="0"/>
              </a:rPr>
              <a:t>what are the most likely states the market went through to produce </a:t>
            </a:r>
            <a:r>
              <a:rPr lang="en-US" sz="2400" b="0" i="1" dirty="0">
                <a:solidFill>
                  <a:srgbClr val="FF0000"/>
                </a:solidFill>
                <a:ea typeface="Gill Sans" charset="0"/>
                <a:cs typeface="Gill Sans" charset="0"/>
                <a:sym typeface="Gill Sans" charset="0"/>
              </a:rPr>
              <a:t>O</a:t>
            </a:r>
            <a:r>
              <a:rPr lang="en-US" sz="2400" b="0" dirty="0">
                <a:solidFill>
                  <a:srgbClr val="FF0000"/>
                </a:solidFill>
                <a:ea typeface="Gill Sans" charset="0"/>
                <a:cs typeface="Gill Sans" charset="0"/>
                <a:sym typeface="Gill Sans" charset="0"/>
              </a:rPr>
              <a:t>?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384572" y="1276946"/>
            <a:ext cx="5482828" cy="3295054"/>
            <a:chOff x="1410891" y="381000"/>
            <a:chExt cx="5482828" cy="3295054"/>
          </a:xfrm>
        </p:grpSpPr>
        <p:pic>
          <p:nvPicPr>
            <p:cNvPr id="23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366368" y="381000"/>
              <a:ext cx="3616523" cy="2232422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grpSp>
          <p:nvGrpSpPr>
            <p:cNvPr id="24" name="Group 18"/>
            <p:cNvGrpSpPr>
              <a:grpSpLocks/>
            </p:cNvGrpSpPr>
            <p:nvPr/>
          </p:nvGrpSpPr>
          <p:grpSpPr bwMode="auto">
            <a:xfrm>
              <a:off x="2115221" y="1441459"/>
              <a:ext cx="3415609" cy="521213"/>
              <a:chOff x="31" y="26"/>
              <a:chExt cx="3060" cy="466"/>
            </a:xfrm>
          </p:grpSpPr>
          <p:sp>
            <p:nvSpPr>
              <p:cNvPr id="25" name="Line 19"/>
              <p:cNvSpPr>
                <a:spLocks noChangeShapeType="1"/>
              </p:cNvSpPr>
              <p:nvPr/>
            </p:nvSpPr>
            <p:spPr bwMode="auto">
              <a:xfrm rot="10800000">
                <a:off x="247" y="188"/>
                <a:ext cx="192" cy="264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6" name="Line 20"/>
              <p:cNvSpPr>
                <a:spLocks noChangeShapeType="1"/>
              </p:cNvSpPr>
              <p:nvPr/>
            </p:nvSpPr>
            <p:spPr bwMode="auto">
              <a:xfrm rot="10800000">
                <a:off x="1559" y="196"/>
                <a:ext cx="184" cy="29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7" name="Line 21"/>
              <p:cNvSpPr>
                <a:spLocks noChangeShapeType="1"/>
              </p:cNvSpPr>
              <p:nvPr/>
            </p:nvSpPr>
            <p:spPr bwMode="auto">
              <a:xfrm rot="10800000">
                <a:off x="2895" y="148"/>
                <a:ext cx="184" cy="29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8" name="Rectangle 22"/>
              <p:cNvSpPr>
                <a:spLocks/>
              </p:cNvSpPr>
              <p:nvPr/>
            </p:nvSpPr>
            <p:spPr bwMode="auto">
              <a:xfrm>
                <a:off x="31" y="50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1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=0.5</a:t>
                </a:r>
              </a:p>
            </p:txBody>
          </p:sp>
          <p:sp>
            <p:nvSpPr>
              <p:cNvPr id="29" name="Rectangle 23"/>
              <p:cNvSpPr>
                <a:spLocks/>
              </p:cNvSpPr>
              <p:nvPr/>
            </p:nvSpPr>
            <p:spPr bwMode="auto">
              <a:xfrm>
                <a:off x="1367" y="74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lvl="0"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2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=0.2</a:t>
                </a:r>
              </a:p>
            </p:txBody>
          </p:sp>
          <p:sp>
            <p:nvSpPr>
              <p:cNvPr id="30" name="Rectangle 24"/>
              <p:cNvSpPr>
                <a:spLocks/>
              </p:cNvSpPr>
              <p:nvPr/>
            </p:nvSpPr>
            <p:spPr bwMode="auto">
              <a:xfrm>
                <a:off x="2775" y="26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3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=0.3</a:t>
                </a:r>
              </a:p>
            </p:txBody>
          </p:sp>
        </p:grpSp>
        <p:grpSp>
          <p:nvGrpSpPr>
            <p:cNvPr id="31" name="Group 9"/>
            <p:cNvGrpSpPr>
              <a:grpSpLocks/>
            </p:cNvGrpSpPr>
            <p:nvPr/>
          </p:nvGrpSpPr>
          <p:grpSpPr bwMode="auto">
            <a:xfrm>
              <a:off x="1410891" y="2533054"/>
              <a:ext cx="5482828" cy="1143000"/>
              <a:chOff x="0" y="0"/>
              <a:chExt cx="4912" cy="1024"/>
            </a:xfrm>
          </p:grpSpPr>
          <p:pic>
            <p:nvPicPr>
              <p:cNvPr id="32" name="Picture 10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1752" y="496"/>
                <a:ext cx="1448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sp>
            <p:nvSpPr>
              <p:cNvPr id="33" name="Line 11"/>
              <p:cNvSpPr>
                <a:spLocks noChangeShapeType="1"/>
              </p:cNvSpPr>
              <p:nvPr/>
            </p:nvSpPr>
            <p:spPr bwMode="auto">
              <a:xfrm rot="10800000" flipH="1">
                <a:off x="2520" y="0"/>
                <a:ext cx="0" cy="408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34" name="Line 12"/>
              <p:cNvSpPr>
                <a:spLocks noChangeShapeType="1"/>
              </p:cNvSpPr>
              <p:nvPr/>
            </p:nvSpPr>
            <p:spPr bwMode="auto">
              <a:xfrm rot="10800000" flipH="1">
                <a:off x="1160" y="0"/>
                <a:ext cx="0" cy="408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35" name="Line 13"/>
              <p:cNvSpPr>
                <a:spLocks noChangeShapeType="1"/>
              </p:cNvSpPr>
              <p:nvPr/>
            </p:nvSpPr>
            <p:spPr bwMode="auto">
              <a:xfrm rot="10800000" flipH="1">
                <a:off x="3800" y="0"/>
                <a:ext cx="0" cy="41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pic>
            <p:nvPicPr>
              <p:cNvPr id="36" name="Picture 14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0" y="496"/>
                <a:ext cx="1488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37" name="Picture 15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3368" y="496"/>
                <a:ext cx="1544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</p:grpSp>
      </p:grp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02011"/>
              </p:ext>
            </p:extLst>
          </p:nvPr>
        </p:nvGraphicFramePr>
        <p:xfrm>
          <a:off x="5486400" y="2209800"/>
          <a:ext cx="3428999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9857"/>
                <a:gridCol w="489857"/>
                <a:gridCol w="489857"/>
                <a:gridCol w="489857"/>
                <a:gridCol w="489857"/>
                <a:gridCol w="489857"/>
                <a:gridCol w="489857"/>
              </a:tblGrid>
              <a:tr h="33020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t</a:t>
                      </a:r>
                      <a:endParaRPr lang="en-US" sz="2400" i="1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O</a:t>
                      </a:r>
                      <a:endParaRPr lang="en-US" sz="2400" i="1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↑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↓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↔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↑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↓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↔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616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13" grpId="0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Decoding</a:t>
            </a:r>
            <a:endParaRPr lang="en-US"/>
          </a:p>
        </p:txBody>
      </p:sp>
      <p:sp>
        <p:nvSpPr>
          <p:cNvPr id="58370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“Decoding” because states are hidden</a:t>
            </a:r>
          </a:p>
          <a:p>
            <a:r>
              <a:rPr lang="en-US" dirty="0" smtClean="0"/>
              <a:t>First try: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P</a:t>
            </a:r>
            <a:r>
              <a:rPr lang="en-US" dirty="0" smtClean="0"/>
              <a:t>(</a:t>
            </a:r>
            <a:r>
              <a:rPr lang="en-US" i="1" dirty="0" smtClean="0"/>
              <a:t>O</a:t>
            </a:r>
            <a:r>
              <a:rPr lang="en-US" dirty="0" smtClean="0"/>
              <a:t>) for all possible state sequences, then choose sequence with highest probability</a:t>
            </a:r>
          </a:p>
          <a:p>
            <a:pPr lvl="1"/>
            <a:r>
              <a:rPr lang="en-US" dirty="0" smtClean="0"/>
              <a:t>What’s the problem here?</a:t>
            </a:r>
          </a:p>
          <a:p>
            <a:r>
              <a:rPr lang="en-US" dirty="0" smtClean="0"/>
              <a:t>Second try:</a:t>
            </a:r>
          </a:p>
          <a:p>
            <a:pPr lvl="1"/>
            <a:r>
              <a:rPr lang="en-US" dirty="0" smtClean="0"/>
              <a:t>For each possible hidden state sequence, compute </a:t>
            </a:r>
            <a:r>
              <a:rPr lang="en-US" i="1" dirty="0" smtClean="0"/>
              <a:t>P</a:t>
            </a:r>
            <a:r>
              <a:rPr lang="en-US" dirty="0" smtClean="0"/>
              <a:t>(</a:t>
            </a:r>
            <a:r>
              <a:rPr lang="en-US" i="1" dirty="0" smtClean="0"/>
              <a:t>O</a:t>
            </a:r>
            <a:r>
              <a:rPr lang="en-US" dirty="0" smtClean="0"/>
              <a:t>) using the forward algorithm</a:t>
            </a:r>
          </a:p>
          <a:p>
            <a:pPr lvl="1"/>
            <a:r>
              <a:rPr lang="en-US" dirty="0" smtClean="0"/>
              <a:t>What’s the problem here?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500752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0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Viterbi Algorithm</a:t>
            </a:r>
            <a:endParaRPr lang="en-US"/>
          </a:p>
        </p:txBody>
      </p:sp>
      <p:sp>
        <p:nvSpPr>
          <p:cNvPr id="60418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“Decoding” = computing most likely state sequence</a:t>
            </a:r>
          </a:p>
          <a:p>
            <a:pPr lvl="1"/>
            <a:r>
              <a:rPr lang="en-US" dirty="0" smtClean="0"/>
              <a:t>Another dynamic programming algorithm</a:t>
            </a:r>
          </a:p>
          <a:p>
            <a:pPr lvl="1"/>
            <a:r>
              <a:rPr lang="en-US" dirty="0" smtClean="0"/>
              <a:t>Efficient: polynomial vs. </a:t>
            </a:r>
            <a:r>
              <a:rPr lang="en-US" dirty="0" smtClean="0"/>
              <a:t>exponential</a:t>
            </a:r>
            <a:endParaRPr lang="en-US" dirty="0" smtClean="0"/>
          </a:p>
          <a:p>
            <a:r>
              <a:rPr lang="en-US" dirty="0" smtClean="0"/>
              <a:t>Same idea as the forward algorithm</a:t>
            </a:r>
          </a:p>
          <a:p>
            <a:pPr lvl="1"/>
            <a:r>
              <a:rPr lang="en-US" dirty="0" smtClean="0"/>
              <a:t>Store intermediate computation results in a trellis</a:t>
            </a:r>
          </a:p>
          <a:p>
            <a:pPr lvl="1"/>
            <a:r>
              <a:rPr lang="en-US" dirty="0" smtClean="0"/>
              <a:t>Build new cells from existing cells</a:t>
            </a:r>
          </a:p>
        </p:txBody>
      </p:sp>
    </p:spTree>
    <p:extLst>
      <p:ext uri="{BB962C8B-B14F-4D97-AF65-F5344CB8AC3E}">
        <p14:creationId xmlns:p14="http://schemas.microsoft.com/office/powerpoint/2010/main" val="30491710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Viterbi probability</a:t>
            </a:r>
          </a:p>
          <a:p>
            <a:pPr lvl="1"/>
            <a:r>
              <a:rPr lang="en-US" dirty="0" smtClean="0"/>
              <a:t>Probability of being in </a:t>
            </a:r>
            <a:r>
              <a:rPr lang="en-US" dirty="0"/>
              <a:t>state </a:t>
            </a:r>
            <a:r>
              <a:rPr lang="en-US" i="1" dirty="0"/>
              <a:t>j</a:t>
            </a:r>
            <a:r>
              <a:rPr lang="en-US" dirty="0"/>
              <a:t> after seeing </a:t>
            </a:r>
            <a:r>
              <a:rPr lang="en-US" i="1" dirty="0"/>
              <a:t>t</a:t>
            </a:r>
            <a:r>
              <a:rPr lang="en-US" dirty="0"/>
              <a:t> observations and passing through the most likely state sequence so far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Build </a:t>
            </a:r>
            <a:r>
              <a:rPr lang="en-US" dirty="0"/>
              <a:t>an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>
                <a:sym typeface="Symbol"/>
              </a:rPr>
              <a:t></a:t>
            </a:r>
            <a:r>
              <a:rPr lang="en-US" dirty="0"/>
              <a:t> </a:t>
            </a:r>
            <a:r>
              <a:rPr lang="en-US" i="1" dirty="0"/>
              <a:t>T</a:t>
            </a:r>
            <a:r>
              <a:rPr lang="en-US" dirty="0"/>
              <a:t> </a:t>
            </a:r>
            <a:r>
              <a:rPr lang="en-US" dirty="0" smtClean="0"/>
              <a:t>trellis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Intuition: forward probability only depends on the previous state and observation </a:t>
            </a:r>
            <a:endParaRPr lang="en-US" dirty="0"/>
          </a:p>
        </p:txBody>
      </p:sp>
      <p:sp>
        <p:nvSpPr>
          <p:cNvPr id="4" name="Oval 18"/>
          <p:cNvSpPr>
            <a:spLocks/>
          </p:cNvSpPr>
          <p:nvPr/>
        </p:nvSpPr>
        <p:spPr bwMode="auto">
          <a:xfrm>
            <a:off x="1371600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" name="Oval 18"/>
          <p:cNvSpPr>
            <a:spLocks/>
          </p:cNvSpPr>
          <p:nvPr/>
        </p:nvSpPr>
        <p:spPr bwMode="auto">
          <a:xfrm>
            <a:off x="2248345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" name="Oval 18"/>
          <p:cNvSpPr>
            <a:spLocks/>
          </p:cNvSpPr>
          <p:nvPr/>
        </p:nvSpPr>
        <p:spPr bwMode="auto">
          <a:xfrm>
            <a:off x="3543745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7" name="Oval 18"/>
          <p:cNvSpPr>
            <a:spLocks/>
          </p:cNvSpPr>
          <p:nvPr/>
        </p:nvSpPr>
        <p:spPr bwMode="auto">
          <a:xfrm>
            <a:off x="1371600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8" name="Oval 18"/>
          <p:cNvSpPr>
            <a:spLocks/>
          </p:cNvSpPr>
          <p:nvPr/>
        </p:nvSpPr>
        <p:spPr bwMode="auto">
          <a:xfrm>
            <a:off x="1371600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9" name="Oval 18"/>
          <p:cNvSpPr>
            <a:spLocks/>
          </p:cNvSpPr>
          <p:nvPr/>
        </p:nvSpPr>
        <p:spPr bwMode="auto">
          <a:xfrm>
            <a:off x="2248345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0" name="Oval 18"/>
          <p:cNvSpPr>
            <a:spLocks/>
          </p:cNvSpPr>
          <p:nvPr/>
        </p:nvSpPr>
        <p:spPr bwMode="auto">
          <a:xfrm>
            <a:off x="2248345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1" name="Oval 18"/>
          <p:cNvSpPr>
            <a:spLocks/>
          </p:cNvSpPr>
          <p:nvPr/>
        </p:nvSpPr>
        <p:spPr bwMode="auto">
          <a:xfrm>
            <a:off x="3543745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2" name="Oval 18"/>
          <p:cNvSpPr>
            <a:spLocks/>
          </p:cNvSpPr>
          <p:nvPr/>
        </p:nvSpPr>
        <p:spPr bwMode="auto">
          <a:xfrm>
            <a:off x="3543745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4" name="Rectangle 18"/>
          <p:cNvSpPr>
            <a:spLocks/>
          </p:cNvSpPr>
          <p:nvPr/>
        </p:nvSpPr>
        <p:spPr bwMode="auto">
          <a:xfrm rot="5400000">
            <a:off x="1558006" y="460416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5" name="Rectangle 18"/>
          <p:cNvSpPr>
            <a:spLocks/>
          </p:cNvSpPr>
          <p:nvPr/>
        </p:nvSpPr>
        <p:spPr bwMode="auto">
          <a:xfrm>
            <a:off x="2885567" y="342900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6" name="Rectangle 18"/>
          <p:cNvSpPr>
            <a:spLocks/>
          </p:cNvSpPr>
          <p:nvPr/>
        </p:nvSpPr>
        <p:spPr bwMode="auto">
          <a:xfrm>
            <a:off x="2901911" y="396686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7" name="Rectangle 18"/>
          <p:cNvSpPr>
            <a:spLocks/>
          </p:cNvSpPr>
          <p:nvPr/>
        </p:nvSpPr>
        <p:spPr bwMode="auto">
          <a:xfrm>
            <a:off x="2901911" y="503366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8" name="Rectangle 18"/>
          <p:cNvSpPr>
            <a:spLocks/>
          </p:cNvSpPr>
          <p:nvPr/>
        </p:nvSpPr>
        <p:spPr bwMode="auto">
          <a:xfrm rot="5400000">
            <a:off x="2400672" y="462050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9" name="Rectangle 18"/>
          <p:cNvSpPr>
            <a:spLocks/>
          </p:cNvSpPr>
          <p:nvPr/>
        </p:nvSpPr>
        <p:spPr bwMode="auto">
          <a:xfrm rot="5400000">
            <a:off x="3696072" y="460416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362200"/>
            <a:ext cx="653034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9087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vs. Forward</a:t>
            </a:r>
            <a:endParaRPr lang="en-US" dirty="0"/>
          </a:p>
        </p:txBody>
      </p:sp>
      <p:sp>
        <p:nvSpPr>
          <p:cNvPr id="62466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Maximization instead of summation over previous paths</a:t>
            </a:r>
          </a:p>
          <a:p>
            <a:r>
              <a:rPr lang="en-US" dirty="0" smtClean="0"/>
              <a:t>This algorithm is still missing something!</a:t>
            </a:r>
          </a:p>
          <a:p>
            <a:pPr lvl="1"/>
            <a:r>
              <a:rPr lang="en-US" dirty="0" smtClean="0"/>
              <a:t>In forward algorithm, we only care about the probabilities</a:t>
            </a:r>
          </a:p>
          <a:p>
            <a:pPr lvl="1"/>
            <a:r>
              <a:rPr lang="en-US" dirty="0" smtClean="0"/>
              <a:t>What’s different here?</a:t>
            </a:r>
          </a:p>
          <a:p>
            <a:r>
              <a:rPr lang="en-US" dirty="0" smtClean="0"/>
              <a:t>We need to store the most likely path (transition):</a:t>
            </a:r>
          </a:p>
          <a:p>
            <a:pPr lvl="1"/>
            <a:r>
              <a:rPr lang="en-US" dirty="0" smtClean="0"/>
              <a:t>Use “</a:t>
            </a:r>
            <a:r>
              <a:rPr lang="en-US" dirty="0" err="1" smtClean="0"/>
              <a:t>backpointers</a:t>
            </a:r>
            <a:r>
              <a:rPr lang="en-US" dirty="0" smtClean="0"/>
              <a:t>” to keep track of most likely transition</a:t>
            </a:r>
          </a:p>
          <a:p>
            <a:pPr lvl="1"/>
            <a:r>
              <a:rPr lang="en-US" dirty="0" smtClean="0"/>
              <a:t>At the end, follow the chain of </a:t>
            </a:r>
            <a:r>
              <a:rPr lang="en-US" dirty="0" err="1" smtClean="0"/>
              <a:t>backpointers</a:t>
            </a:r>
            <a:r>
              <a:rPr lang="en-US" dirty="0" smtClean="0"/>
              <a:t> to recover the most likely state sequence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061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6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Formal Definition</a:t>
            </a:r>
            <a:endParaRPr lang="en-US" dirty="0"/>
          </a:p>
        </p:txBody>
      </p:sp>
      <p:sp>
        <p:nvSpPr>
          <p:cNvPr id="63490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Initialization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Recursion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Termination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5250657" y="5098852"/>
            <a:ext cx="2094012" cy="337095"/>
            <a:chOff x="0" y="0"/>
            <a:chExt cx="1876" cy="302"/>
          </a:xfrm>
        </p:grpSpPr>
        <p:sp>
          <p:nvSpPr>
            <p:cNvPr id="63496" name="Rectangle 8"/>
            <p:cNvSpPr>
              <a:spLocks/>
            </p:cNvSpPr>
            <p:nvPr/>
          </p:nvSpPr>
          <p:spPr bwMode="auto">
            <a:xfrm>
              <a:off x="486" y="26"/>
              <a:ext cx="1390" cy="276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000" dirty="0">
                  <a:ea typeface="Gill Sans" charset="0"/>
                  <a:cs typeface="Gill Sans" charset="0"/>
                </a:rPr>
                <a:t>Why no b() ?</a:t>
              </a:r>
            </a:p>
          </p:txBody>
        </p:sp>
        <p:sp>
          <p:nvSpPr>
            <p:cNvPr id="63497" name="Line 9"/>
            <p:cNvSpPr>
              <a:spLocks noChangeShapeType="1"/>
            </p:cNvSpPr>
            <p:nvPr/>
          </p:nvSpPr>
          <p:spPr bwMode="auto">
            <a:xfrm>
              <a:off x="0" y="0"/>
              <a:ext cx="495" cy="152"/>
            </a:xfrm>
            <a:prstGeom prst="line">
              <a:avLst/>
            </a:prstGeom>
            <a:noFill/>
            <a:ln w="381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76400"/>
            <a:ext cx="5349240" cy="693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2971800"/>
            <a:ext cx="7200900" cy="11277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4724400"/>
            <a:ext cx="2301240" cy="119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8980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Labeling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sequence of observations, assign a label to each observation</a:t>
            </a:r>
          </a:p>
          <a:p>
            <a:pPr lvl="1"/>
            <a:r>
              <a:rPr lang="en-US" dirty="0" smtClean="0"/>
              <a:t>Observations can be discrete or continuous, scalar or vector</a:t>
            </a:r>
          </a:p>
          <a:p>
            <a:pPr lvl="1"/>
            <a:r>
              <a:rPr lang="en-US" dirty="0" smtClean="0"/>
              <a:t>Assume labels are drawn from a discrete finite set</a:t>
            </a:r>
          </a:p>
          <a:p>
            <a:r>
              <a:rPr lang="en-US" dirty="0" smtClean="0"/>
              <a:t>Sample applications:</a:t>
            </a:r>
            <a:endParaRPr lang="en-US" dirty="0"/>
          </a:p>
          <a:p>
            <a:pPr lvl="1"/>
            <a:r>
              <a:rPr lang="en-US" dirty="0"/>
              <a:t>Speech recognition</a:t>
            </a:r>
          </a:p>
          <a:p>
            <a:pPr lvl="1"/>
            <a:r>
              <a:rPr lang="en-US" dirty="0"/>
              <a:t>POS tagging</a:t>
            </a:r>
          </a:p>
          <a:p>
            <a:pPr lvl="1"/>
            <a:r>
              <a:rPr lang="en-US" dirty="0"/>
              <a:t>Handwriting recognition</a:t>
            </a:r>
          </a:p>
          <a:p>
            <a:pPr lvl="1"/>
            <a:r>
              <a:rPr lang="en-US" dirty="0"/>
              <a:t>Video analysis</a:t>
            </a:r>
          </a:p>
          <a:p>
            <a:pPr lvl="1"/>
            <a:r>
              <a:rPr lang="en-US" dirty="0"/>
              <a:t>Protein secondary </a:t>
            </a:r>
            <a:r>
              <a:rPr lang="en-US" dirty="0" smtClean="0"/>
              <a:t>structure detection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0102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</a:t>
            </a:r>
            <a:endParaRPr lang="en-US" dirty="0"/>
          </a:p>
        </p:txBody>
      </p:sp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3894613" y="3255987"/>
            <a:ext cx="1552269" cy="462111"/>
            <a:chOff x="36" y="29"/>
            <a:chExt cx="1390" cy="414"/>
          </a:xfrm>
        </p:grpSpPr>
        <p:sp>
          <p:nvSpPr>
            <p:cNvPr id="52241" name="Rectangle 17"/>
            <p:cNvSpPr>
              <a:spLocks/>
            </p:cNvSpPr>
            <p:nvPr/>
          </p:nvSpPr>
          <p:spPr bwMode="auto">
            <a:xfrm>
              <a:off x="717" y="29"/>
              <a:ext cx="709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eaLnBrk="1" hangingPunct="1"/>
              <a:r>
                <a:rPr lang="en-US" sz="3000" b="0" dirty="0" smtClean="0">
                  <a:solidFill>
                    <a:srgbClr val="000000"/>
                  </a:solidFill>
                  <a:latin typeface="+mn-lt"/>
                  <a:ea typeface="Lucida Grande" charset="0"/>
                  <a:cs typeface="Lucida Grande" charset="0"/>
                  <a:sym typeface="Gill Sans" charset="0"/>
                </a:rPr>
                <a:t>↑ ↓ ↑</a:t>
              </a:r>
            </a:p>
          </p:txBody>
        </p:sp>
        <p:sp>
          <p:nvSpPr>
            <p:cNvPr id="52242" name="Rectangle 18"/>
            <p:cNvSpPr>
              <a:spLocks/>
            </p:cNvSpPr>
            <p:nvPr/>
          </p:nvSpPr>
          <p:spPr bwMode="auto">
            <a:xfrm>
              <a:off x="36" y="29"/>
              <a:ext cx="566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3000" b="0" dirty="0" smtClean="0">
                  <a:solidFill>
                    <a:srgbClr val="000000"/>
                  </a:solidFill>
                  <a:latin typeface="+mn-lt"/>
                  <a:ea typeface="Gill Sans" charset="0"/>
                  <a:cs typeface="Gill Sans" charset="0"/>
                  <a:sym typeface="Gill Sans" charset="0"/>
                </a:rPr>
                <a:t>O =</a:t>
              </a:r>
            </a:p>
          </p:txBody>
        </p:sp>
      </p:grpSp>
      <p:sp>
        <p:nvSpPr>
          <p:cNvPr id="52243" name="Rectangle 19"/>
          <p:cNvSpPr>
            <a:spLocks/>
          </p:cNvSpPr>
          <p:nvPr/>
        </p:nvSpPr>
        <p:spPr bwMode="auto">
          <a:xfrm>
            <a:off x="2514600" y="3896692"/>
            <a:ext cx="4480361" cy="43085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lvl="0" algn="ctr" eaLnBrk="1" hangingPunct="1"/>
            <a:r>
              <a:rPr lang="en-US" sz="28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find most likely state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sequence</a:t>
            </a:r>
            <a:endParaRPr lang="en-US" sz="2800" b="0" i="1" baseline="-6000" dirty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7774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45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6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7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8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9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0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1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2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3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4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5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6" name="Oval 20"/>
          <p:cNvSpPr>
            <a:spLocks/>
          </p:cNvSpPr>
          <p:nvPr/>
        </p:nvSpPr>
        <p:spPr bwMode="auto">
          <a:xfrm>
            <a:off x="4644255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7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8" name="Oval 22"/>
          <p:cNvSpPr>
            <a:spLocks/>
          </p:cNvSpPr>
          <p:nvPr/>
        </p:nvSpPr>
        <p:spPr bwMode="auto">
          <a:xfrm>
            <a:off x="6978476" y="4232299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9" name="Oval 23"/>
          <p:cNvSpPr>
            <a:spLocks/>
          </p:cNvSpPr>
          <p:nvPr/>
        </p:nvSpPr>
        <p:spPr bwMode="auto">
          <a:xfrm>
            <a:off x="6978476" y="3027684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0" name="Oval 24"/>
          <p:cNvSpPr>
            <a:spLocks/>
          </p:cNvSpPr>
          <p:nvPr/>
        </p:nvSpPr>
        <p:spPr bwMode="auto">
          <a:xfrm>
            <a:off x="6978476" y="17909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1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2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3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64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141163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Initialization</a:t>
            </a:r>
            <a:endParaRPr lang="en-US" dirty="0"/>
          </a:p>
        </p:txBody>
      </p:sp>
      <p:sp>
        <p:nvSpPr>
          <p:cNvPr id="50" name="Rectangle 23"/>
          <p:cNvSpPr>
            <a:spLocks/>
          </p:cNvSpPr>
          <p:nvPr/>
        </p:nvSpPr>
        <p:spPr bwMode="auto">
          <a:xfrm>
            <a:off x="1775720" y="4525193"/>
            <a:ext cx="448284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v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(Bull)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52" name="Rectangle 23"/>
          <p:cNvSpPr>
            <a:spLocks/>
          </p:cNvSpPr>
          <p:nvPr/>
        </p:nvSpPr>
        <p:spPr bwMode="auto">
          <a:xfrm>
            <a:off x="1747769" y="3305993"/>
            <a:ext cx="504188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v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(Bear)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53" name="Rectangle 23"/>
          <p:cNvSpPr>
            <a:spLocks/>
          </p:cNvSpPr>
          <p:nvPr/>
        </p:nvSpPr>
        <p:spPr bwMode="auto">
          <a:xfrm>
            <a:off x="1680021" y="2086793"/>
            <a:ext cx="557012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v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(Static)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23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4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5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6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28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29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0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1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2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49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51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5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5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sp>
        <p:nvSpPr>
          <p:cNvPr id="33" name="Oval 15"/>
          <p:cNvSpPr>
            <a:spLocks/>
          </p:cNvSpPr>
          <p:nvPr/>
        </p:nvSpPr>
        <p:spPr bwMode="auto">
          <a:xfrm>
            <a:off x="231343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4" name="Oval 17"/>
          <p:cNvSpPr>
            <a:spLocks/>
          </p:cNvSpPr>
          <p:nvPr/>
        </p:nvSpPr>
        <p:spPr bwMode="auto">
          <a:xfrm>
            <a:off x="231343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5" name="Oval 18"/>
          <p:cNvSpPr>
            <a:spLocks/>
          </p:cNvSpPr>
          <p:nvPr/>
        </p:nvSpPr>
        <p:spPr bwMode="auto">
          <a:xfrm>
            <a:off x="231343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500" y="1022350"/>
            <a:ext cx="4457700" cy="577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7411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2" grpId="0"/>
      <p:bldP spid="53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Recursion</a:t>
            </a:r>
            <a:endParaRPr lang="en-US" dirty="0"/>
          </a:p>
        </p:txBody>
      </p:sp>
      <p:sp>
        <p:nvSpPr>
          <p:cNvPr id="35" name="Rectangle 23"/>
          <p:cNvSpPr>
            <a:spLocks/>
          </p:cNvSpPr>
          <p:nvPr/>
        </p:nvSpPr>
        <p:spPr bwMode="auto">
          <a:xfrm>
            <a:off x="3185402" y="4677593"/>
            <a:ext cx="1320874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0.14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0.6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0.1=0.0084</a:t>
            </a:r>
          </a:p>
        </p:txBody>
      </p:sp>
      <p:sp>
        <p:nvSpPr>
          <p:cNvPr id="36" name="Rectangle 24"/>
          <p:cNvSpPr>
            <a:spLocks/>
          </p:cNvSpPr>
          <p:nvPr/>
        </p:nvSpPr>
        <p:spPr bwMode="auto">
          <a:xfrm rot="1778512">
            <a:off x="3142463" y="3729253"/>
            <a:ext cx="1317067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0.05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0.1=0.0025</a:t>
            </a:r>
          </a:p>
        </p:txBody>
      </p:sp>
      <p:sp>
        <p:nvSpPr>
          <p:cNvPr id="37" name="Rectangle 25"/>
          <p:cNvSpPr>
            <a:spLocks/>
          </p:cNvSpPr>
          <p:nvPr/>
        </p:nvSpPr>
        <p:spPr bwMode="auto">
          <a:xfrm rot="2806334">
            <a:off x="3224533" y="3135975"/>
            <a:ext cx="1359822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0.09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0.4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0.1=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0.0036</a:t>
            </a:r>
          </a:p>
        </p:txBody>
      </p:sp>
      <p:sp>
        <p:nvSpPr>
          <p:cNvPr id="38" name="Rectangle 26"/>
          <p:cNvSpPr>
            <a:spLocks/>
          </p:cNvSpPr>
          <p:nvPr/>
        </p:nvSpPr>
        <p:spPr bwMode="auto">
          <a:xfrm>
            <a:off x="4682893" y="3882583"/>
            <a:ext cx="38472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Max</a:t>
            </a:r>
          </a:p>
        </p:txBody>
      </p:sp>
      <p:sp>
        <p:nvSpPr>
          <p:cNvPr id="39" name="Rectangle 23"/>
          <p:cNvSpPr>
            <a:spLocks/>
          </p:cNvSpPr>
          <p:nvPr/>
        </p:nvSpPr>
        <p:spPr bwMode="auto">
          <a:xfrm>
            <a:off x="3148153" y="4950127"/>
            <a:ext cx="1462815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v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(Bull)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a</a:t>
            </a:r>
            <a:r>
              <a:rPr lang="en-US" sz="1200" b="0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BullBull</a:t>
            </a:r>
            <a:r>
              <a:rPr lang="en-US" sz="1200" b="0" kern="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</a:t>
            </a:r>
            <a:r>
              <a:rPr lang="en-US" sz="1200" b="0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(↓)</a:t>
            </a:r>
          </a:p>
        </p:txBody>
      </p:sp>
      <p:sp>
        <p:nvSpPr>
          <p:cNvPr id="31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0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2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3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4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6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7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8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59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60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61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67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8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9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70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72" name="Straight Arrow Connector 71"/>
          <p:cNvCxnSpPr>
            <a:stCxn id="58" idx="6"/>
            <a:endCxn id="61" idx="2"/>
          </p:cNvCxnSpPr>
          <p:nvPr/>
        </p:nvCxnSpPr>
        <p:spPr bwMode="auto">
          <a:xfrm>
            <a:off x="3063701" y="4607346"/>
            <a:ext cx="1580554" cy="1588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3" name="Straight Arrow Connector 72"/>
          <p:cNvCxnSpPr/>
          <p:nvPr/>
        </p:nvCxnSpPr>
        <p:spPr bwMode="auto">
          <a:xfrm>
            <a:off x="3048000" y="3549833"/>
            <a:ext cx="1618488" cy="91440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7" name="Straight Arrow Connector 76"/>
          <p:cNvCxnSpPr>
            <a:stCxn id="60" idx="5"/>
            <a:endCxn id="61" idx="1"/>
          </p:cNvCxnSpPr>
          <p:nvPr/>
        </p:nvCxnSpPr>
        <p:spPr bwMode="auto">
          <a:xfrm rot="16200000" flipH="1">
            <a:off x="2898488" y="2486531"/>
            <a:ext cx="1910981" cy="1800252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9" name="Oval 19"/>
          <p:cNvSpPr>
            <a:spLocks/>
          </p:cNvSpPr>
          <p:nvPr/>
        </p:nvSpPr>
        <p:spPr bwMode="auto">
          <a:xfrm>
            <a:off x="4648200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914400"/>
            <a:ext cx="600075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2205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  <p:bldP spid="39" grpId="0"/>
      <p:bldP spid="61" grpId="0" animBg="1"/>
      <p:bldP spid="29" grpId="0" animBg="1"/>
      <p:bldP spid="29" grpId="1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Recursion</a:t>
            </a:r>
            <a:endParaRPr lang="en-US" dirty="0"/>
          </a:p>
        </p:txBody>
      </p:sp>
      <p:sp>
        <p:nvSpPr>
          <p:cNvPr id="41" name="Rectangle 27"/>
          <p:cNvSpPr>
            <a:spLocks/>
          </p:cNvSpPr>
          <p:nvPr/>
        </p:nvSpPr>
        <p:spPr bwMode="auto">
          <a:xfrm>
            <a:off x="5480964" y="2924993"/>
            <a:ext cx="2107348" cy="49244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.... and so on</a:t>
            </a:r>
          </a:p>
        </p:txBody>
      </p:sp>
      <p:sp>
        <p:nvSpPr>
          <p:cNvPr id="31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0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2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3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4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6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7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8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59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60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61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67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8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9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70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29" name="Straight Arrow Connector 28"/>
          <p:cNvCxnSpPr/>
          <p:nvPr/>
        </p:nvCxnSpPr>
        <p:spPr bwMode="auto">
          <a:xfrm rot="10800000">
            <a:off x="3063701" y="4607346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2" name="Rectangle 27"/>
          <p:cNvSpPr>
            <a:spLocks/>
          </p:cNvSpPr>
          <p:nvPr/>
        </p:nvSpPr>
        <p:spPr bwMode="auto">
          <a:xfrm>
            <a:off x="2362200" y="3727950"/>
            <a:ext cx="2975173" cy="49244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store </a:t>
            </a: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backpointer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914400"/>
            <a:ext cx="600075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4983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Recursion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24" name="Straight Arrow Connector 23"/>
          <p:cNvCxnSpPr>
            <a:stCxn id="35" idx="2"/>
            <a:endCxn id="32" idx="6"/>
          </p:cNvCxnSpPr>
          <p:nvPr/>
        </p:nvCxnSpPr>
        <p:spPr bwMode="auto">
          <a:xfrm rot="10800000">
            <a:off x="3063701" y="4607346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37" idx="2"/>
            <a:endCxn id="34" idx="6"/>
          </p:cNvCxnSpPr>
          <p:nvPr/>
        </p:nvCxnSpPr>
        <p:spPr bwMode="auto">
          <a:xfrm rot="10800000">
            <a:off x="3063701" y="2165969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8" name="Straight Arrow Connector 47"/>
          <p:cNvCxnSpPr>
            <a:stCxn id="40" idx="2"/>
            <a:endCxn id="37" idx="6"/>
          </p:cNvCxnSpPr>
          <p:nvPr/>
        </p:nvCxnSpPr>
        <p:spPr bwMode="auto">
          <a:xfrm rot="10800000">
            <a:off x="5394350" y="2165969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1" name="Straight Arrow Connector 50"/>
          <p:cNvCxnSpPr>
            <a:stCxn id="36" idx="2"/>
            <a:endCxn id="32" idx="7"/>
          </p:cNvCxnSpPr>
          <p:nvPr/>
        </p:nvCxnSpPr>
        <p:spPr bwMode="auto">
          <a:xfrm rot="10800000" flipV="1">
            <a:off x="2953853" y="3402730"/>
            <a:ext cx="1690403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stCxn id="38" idx="2"/>
            <a:endCxn id="36" idx="5"/>
          </p:cNvCxnSpPr>
          <p:nvPr/>
        </p:nvCxnSpPr>
        <p:spPr bwMode="auto">
          <a:xfrm rot="10800000">
            <a:off x="5284500" y="3667930"/>
            <a:ext cx="1693976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8" name="Straight Arrow Connector 57"/>
          <p:cNvCxnSpPr>
            <a:stCxn id="39" idx="2"/>
            <a:endCxn id="36" idx="6"/>
          </p:cNvCxnSpPr>
          <p:nvPr/>
        </p:nvCxnSpPr>
        <p:spPr bwMode="auto">
          <a:xfrm rot="10800000">
            <a:off x="5394350" y="3402731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2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0.0168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0.0135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299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0.00588</a:t>
            </a: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684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0.000504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09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0.00202</a:t>
            </a:r>
          </a:p>
        </p:txBody>
      </p:sp>
    </p:spTree>
    <p:extLst>
      <p:ext uri="{BB962C8B-B14F-4D97-AF65-F5344CB8AC3E}">
        <p14:creationId xmlns:p14="http://schemas.microsoft.com/office/powerpoint/2010/main" val="2613953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Termination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24" name="Straight Arrow Connector 23"/>
          <p:cNvCxnSpPr>
            <a:stCxn id="35" idx="2"/>
            <a:endCxn id="32" idx="6"/>
          </p:cNvCxnSpPr>
          <p:nvPr/>
        </p:nvCxnSpPr>
        <p:spPr bwMode="auto">
          <a:xfrm rot="10800000">
            <a:off x="3063701" y="4607346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37" idx="2"/>
            <a:endCxn id="34" idx="6"/>
          </p:cNvCxnSpPr>
          <p:nvPr/>
        </p:nvCxnSpPr>
        <p:spPr bwMode="auto">
          <a:xfrm rot="10800000">
            <a:off x="3063701" y="2165969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8" name="Straight Arrow Connector 47"/>
          <p:cNvCxnSpPr>
            <a:stCxn id="40" idx="2"/>
            <a:endCxn id="37" idx="6"/>
          </p:cNvCxnSpPr>
          <p:nvPr/>
        </p:nvCxnSpPr>
        <p:spPr bwMode="auto">
          <a:xfrm rot="10800000">
            <a:off x="5394350" y="2165969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1" name="Straight Arrow Connector 50"/>
          <p:cNvCxnSpPr>
            <a:stCxn id="36" idx="2"/>
            <a:endCxn id="32" idx="7"/>
          </p:cNvCxnSpPr>
          <p:nvPr/>
        </p:nvCxnSpPr>
        <p:spPr bwMode="auto">
          <a:xfrm rot="10800000" flipV="1">
            <a:off x="2953853" y="3402730"/>
            <a:ext cx="1690403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stCxn id="38" idx="2"/>
            <a:endCxn id="36" idx="5"/>
          </p:cNvCxnSpPr>
          <p:nvPr/>
        </p:nvCxnSpPr>
        <p:spPr bwMode="auto">
          <a:xfrm rot="10800000">
            <a:off x="5284500" y="3667930"/>
            <a:ext cx="1693976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8" name="Straight Arrow Connector 57"/>
          <p:cNvCxnSpPr>
            <a:stCxn id="39" idx="2"/>
            <a:endCxn id="36" idx="6"/>
          </p:cNvCxnSpPr>
          <p:nvPr/>
        </p:nvCxnSpPr>
        <p:spPr bwMode="auto">
          <a:xfrm rot="10800000">
            <a:off x="5394350" y="3402731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2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0.0168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0.0135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299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0.00588</a:t>
            </a: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684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0.000504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09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0.00202</a:t>
            </a: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685800"/>
            <a:ext cx="1917700" cy="99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204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Termination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24" name="Straight Arrow Connector 23"/>
          <p:cNvCxnSpPr>
            <a:stCxn id="35" idx="2"/>
            <a:endCxn id="32" idx="6"/>
          </p:cNvCxnSpPr>
          <p:nvPr/>
        </p:nvCxnSpPr>
        <p:spPr bwMode="auto">
          <a:xfrm rot="10800000">
            <a:off x="3063701" y="4607569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>
                <a:lumMod val="8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37" idx="2"/>
            <a:endCxn id="34" idx="6"/>
          </p:cNvCxnSpPr>
          <p:nvPr/>
        </p:nvCxnSpPr>
        <p:spPr bwMode="auto">
          <a:xfrm rot="10800000">
            <a:off x="3063701" y="2166192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>
                <a:lumMod val="8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8" name="Straight Arrow Connector 47"/>
          <p:cNvCxnSpPr>
            <a:stCxn id="40" idx="2"/>
            <a:endCxn id="37" idx="6"/>
          </p:cNvCxnSpPr>
          <p:nvPr/>
        </p:nvCxnSpPr>
        <p:spPr bwMode="auto">
          <a:xfrm rot="10800000">
            <a:off x="5394350" y="2166192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>
                <a:lumMod val="8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1" name="Straight Arrow Connector 50"/>
          <p:cNvCxnSpPr>
            <a:stCxn id="36" idx="2"/>
            <a:endCxn id="32" idx="7"/>
          </p:cNvCxnSpPr>
          <p:nvPr/>
        </p:nvCxnSpPr>
        <p:spPr bwMode="auto">
          <a:xfrm rot="10800000" flipV="1">
            <a:off x="2953853" y="3402953"/>
            <a:ext cx="1690403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stCxn id="38" idx="2"/>
            <a:endCxn id="36" idx="5"/>
          </p:cNvCxnSpPr>
          <p:nvPr/>
        </p:nvCxnSpPr>
        <p:spPr bwMode="auto">
          <a:xfrm rot="10800000">
            <a:off x="5284500" y="3668153"/>
            <a:ext cx="1693976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8" name="Straight Arrow Connector 57"/>
          <p:cNvCxnSpPr>
            <a:stCxn id="39" idx="2"/>
            <a:endCxn id="36" idx="6"/>
          </p:cNvCxnSpPr>
          <p:nvPr/>
        </p:nvCxnSpPr>
        <p:spPr bwMode="auto">
          <a:xfrm rot="10800000">
            <a:off x="5394350" y="3402954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>
                <a:lumMod val="8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0.0168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0.0135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0.00588</a:t>
            </a: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0.000504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0.00202</a:t>
            </a:r>
          </a:p>
        </p:txBody>
      </p:sp>
      <p:sp>
        <p:nvSpPr>
          <p:cNvPr id="46" name="Rectangle 31"/>
          <p:cNvSpPr>
            <a:spLocks/>
          </p:cNvSpPr>
          <p:nvPr/>
        </p:nvSpPr>
        <p:spPr bwMode="auto">
          <a:xfrm>
            <a:off x="2819400" y="1981200"/>
            <a:ext cx="4389303" cy="923330"/>
          </a:xfrm>
          <a:prstGeom prst="rect">
            <a:avLst/>
          </a:prstGeom>
          <a:solidFill>
            <a:schemeClr val="tx1"/>
          </a:solidFill>
          <a:ln w="12700" cap="flat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txBody>
          <a:bodyPr wrap="square" lIns="91440" tIns="91440" rIns="91440" bIns="91440" anchor="ctr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Most likely state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sequence:</a:t>
            </a:r>
            <a:endParaRPr lang="en-US" sz="2400" b="0" dirty="0">
              <a:solidFill>
                <a:schemeClr val="bg1"/>
              </a:solidFill>
              <a:latin typeface="Gill Sans"/>
              <a:ea typeface="Gill Sans" charset="0"/>
              <a:cs typeface="Gill Sans"/>
            </a:endParaRPr>
          </a:p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 [ Bull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, Bear, Bull </a:t>
            </a:r>
            <a:r>
              <a:rPr lang="en-US" sz="2400" b="0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], </a:t>
            </a:r>
            <a:r>
              <a:rPr lang="en-US" sz="2400" b="0" i="1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P</a:t>
            </a:r>
            <a:r>
              <a:rPr lang="en-US" sz="2400" b="0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 = 0.00588</a:t>
            </a:r>
          </a:p>
        </p:txBody>
      </p:sp>
    </p:spTree>
    <p:extLst>
      <p:ext uri="{BB962C8B-B14F-4D97-AF65-F5344CB8AC3E}">
        <p14:creationId xmlns:p14="http://schemas.microsoft.com/office/powerpoint/2010/main" val="37464428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 autoUpdateAnimBg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Gill Sans"/>
              </a:rPr>
              <a:t>HMM Problem </a:t>
            </a:r>
            <a:r>
              <a:rPr lang="en-US" sz="3600" dirty="0" smtClean="0">
                <a:latin typeface="Gill Sans"/>
              </a:rPr>
              <a:t>#3: Learning</a:t>
            </a:r>
            <a:endParaRPr lang="en-US" sz="3600" dirty="0"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098408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75778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training data, learn </a:t>
            </a:r>
            <a:r>
              <a:rPr lang="en-US" dirty="0" smtClean="0"/>
              <a:t>parameters for the HMM</a:t>
            </a:r>
            <a:endParaRPr lang="en-US" dirty="0" smtClean="0"/>
          </a:p>
          <a:p>
            <a:pPr lvl="1"/>
            <a:endParaRPr lang="en-US" i="1" dirty="0" smtClean="0"/>
          </a:p>
          <a:p>
            <a:pPr lvl="1"/>
            <a:r>
              <a:rPr lang="en-US" i="1" dirty="0" smtClean="0"/>
              <a:t>A</a:t>
            </a:r>
            <a:r>
              <a:rPr lang="en-US" dirty="0" smtClean="0"/>
              <a:t>: transition probabilities</a:t>
            </a:r>
          </a:p>
          <a:p>
            <a:pPr lvl="1"/>
            <a:r>
              <a:rPr lang="en-US" i="1" dirty="0" smtClean="0"/>
              <a:t>B</a:t>
            </a:r>
            <a:r>
              <a:rPr lang="en-US" dirty="0" smtClean="0"/>
              <a:t>: emission probabilities</a:t>
            </a:r>
          </a:p>
          <a:p>
            <a:r>
              <a:rPr lang="en-US" dirty="0" smtClean="0"/>
              <a:t>Two cases:</a:t>
            </a:r>
            <a:endParaRPr lang="en-US" dirty="0" smtClean="0"/>
          </a:p>
          <a:p>
            <a:pPr lvl="1"/>
            <a:r>
              <a:rPr lang="en-US" dirty="0" smtClean="0"/>
              <a:t>Supervised training: </a:t>
            </a:r>
            <a:r>
              <a:rPr lang="en-US" dirty="0" smtClean="0"/>
              <a:t>sequences where observations are paired with states</a:t>
            </a:r>
            <a:endParaRPr lang="en-US" dirty="0" smtClean="0"/>
          </a:p>
          <a:p>
            <a:pPr lvl="1"/>
            <a:r>
              <a:rPr lang="en-US" dirty="0" smtClean="0"/>
              <a:t>Unsupervised training: </a:t>
            </a:r>
            <a:r>
              <a:rPr lang="en-US" dirty="0" smtClean="0"/>
              <a:t>sequences with observations only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00200"/>
            <a:ext cx="1840230" cy="32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042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Treat as a classification problem?</a:t>
            </a:r>
          </a:p>
          <a:p>
            <a:pPr lvl="1"/>
            <a:r>
              <a:rPr lang="en-US" dirty="0" smtClean="0"/>
              <a:t>Make decisions about each observation independently</a:t>
            </a:r>
          </a:p>
          <a:p>
            <a:r>
              <a:rPr lang="en-US" dirty="0" smtClean="0"/>
              <a:t>Can we do better?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786735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As with before, lots of background material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before we get to MapReduce!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986185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Training</a:t>
            </a:r>
            <a:endParaRPr lang="en-US"/>
          </a:p>
        </p:txBody>
      </p:sp>
      <p:sp>
        <p:nvSpPr>
          <p:cNvPr id="76802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Easy! Just like relative </a:t>
            </a:r>
            <a:r>
              <a:rPr lang="en-US" dirty="0" smtClean="0"/>
              <a:t>frequency counting</a:t>
            </a:r>
          </a:p>
          <a:p>
            <a:r>
              <a:rPr lang="en-US" dirty="0" smtClean="0"/>
              <a:t>Compute maximum likelihood estimates directly from data</a:t>
            </a:r>
          </a:p>
          <a:p>
            <a:r>
              <a:rPr lang="en-US" dirty="0" smtClean="0"/>
              <a:t>Transition probabilities: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Emission probabilities: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720340"/>
            <a:ext cx="2750820" cy="7086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3962400"/>
            <a:ext cx="292608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0691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802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Training</a:t>
            </a:r>
            <a:endParaRPr lang="en-US"/>
          </a:p>
        </p:txBody>
      </p:sp>
      <p:sp>
        <p:nvSpPr>
          <p:cNvPr id="76802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Easy! Just like relative </a:t>
            </a:r>
            <a:r>
              <a:rPr lang="en-US" dirty="0" smtClean="0"/>
              <a:t>frequency counting</a:t>
            </a:r>
          </a:p>
          <a:p>
            <a:r>
              <a:rPr lang="en-US" dirty="0" smtClean="0"/>
              <a:t>Remember the usual MapReduce tricks:</a:t>
            </a:r>
          </a:p>
          <a:p>
            <a:pPr lvl="1"/>
            <a:r>
              <a:rPr lang="en-US" dirty="0" smtClean="0"/>
              <a:t>Pairs vs. stripes for keep track of joint counts</a:t>
            </a:r>
          </a:p>
          <a:p>
            <a:pPr lvl="1"/>
            <a:r>
              <a:rPr lang="en-US" dirty="0" smtClean="0"/>
              <a:t>Combiners and in-mapper combining apply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8696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Training</a:t>
            </a:r>
            <a:endParaRPr lang="en-US" dirty="0"/>
          </a:p>
        </p:txBody>
      </p:sp>
      <p:sp>
        <p:nvSpPr>
          <p:cNvPr id="7987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Hard!</a:t>
            </a:r>
          </a:p>
          <a:p>
            <a:r>
              <a:rPr lang="en-US" dirty="0" smtClean="0"/>
              <a:t>Actually, it’s not that bad…</a:t>
            </a:r>
          </a:p>
          <a:p>
            <a:pPr lvl="1"/>
            <a:r>
              <a:rPr lang="en-US" dirty="0" smtClean="0"/>
              <a:t>Pseudo-counts instead of counts</a:t>
            </a:r>
          </a:p>
          <a:p>
            <a:pPr lvl="1"/>
            <a:r>
              <a:rPr lang="en-US" dirty="0" smtClean="0"/>
              <a:t>More complex bookkeeping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85516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4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Training</a:t>
            </a:r>
            <a:endParaRPr lang="en-US" dirty="0"/>
          </a:p>
        </p:txBody>
      </p:sp>
      <p:sp>
        <p:nvSpPr>
          <p:cNvPr id="7987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fundamental problem?</a:t>
            </a:r>
          </a:p>
          <a:p>
            <a:r>
              <a:rPr lang="en-US" dirty="0" smtClean="0"/>
              <a:t>Chick-and-egg problem:</a:t>
            </a:r>
          </a:p>
          <a:p>
            <a:pPr lvl="1"/>
            <a:r>
              <a:rPr lang="en-US" dirty="0" smtClean="0"/>
              <a:t>If we knew what the hidden variables were, then computing the model parameters would be easy</a:t>
            </a:r>
          </a:p>
          <a:p>
            <a:pPr lvl="1"/>
            <a:r>
              <a:rPr lang="en-US" dirty="0" smtClean="0"/>
              <a:t>If we knew the model parameters, we’d be able to compute the hidden variables (but of course, that’s the whole point)</a:t>
            </a:r>
          </a:p>
        </p:txBody>
      </p:sp>
      <p:sp>
        <p:nvSpPr>
          <p:cNvPr id="79875" name="Rectangle 3"/>
          <p:cNvSpPr>
            <a:spLocks/>
          </p:cNvSpPr>
          <p:nvPr/>
        </p:nvSpPr>
        <p:spPr bwMode="auto">
          <a:xfrm>
            <a:off x="2269054" y="5588377"/>
            <a:ext cx="5122346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</a:rPr>
              <a:t>Where have we seen this before?</a:t>
            </a:r>
            <a:endParaRPr lang="en-US" sz="2400" dirty="0">
              <a:solidFill>
                <a:srgbClr val="FF0000"/>
              </a:solidFill>
              <a:latin typeface="Gill Sans"/>
              <a:ea typeface="Gill Sans" charset="0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795284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4" grpId="0" build="p"/>
      <p:bldP spid="79875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to the Rescue!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with initial parameters</a:t>
            </a:r>
          </a:p>
          <a:p>
            <a:r>
              <a:rPr lang="en-US" dirty="0" smtClean="0"/>
              <a:t>Iterate until convergence:</a:t>
            </a:r>
            <a:endParaRPr lang="en-US" dirty="0"/>
          </a:p>
          <a:p>
            <a:pPr lvl="1"/>
            <a:r>
              <a:rPr lang="en-US" dirty="0"/>
              <a:t>E-step: Compute posterior distribution over latent (hidden) variables given the model parameters</a:t>
            </a:r>
          </a:p>
          <a:p>
            <a:pPr lvl="1"/>
            <a:r>
              <a:rPr lang="en-US" dirty="0"/>
              <a:t>M-step: Update model parameters using posterior distribution computed in the E-step</a:t>
            </a:r>
          </a:p>
          <a:p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2269054" y="5588377"/>
            <a:ext cx="4887456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</a:rPr>
              <a:t>How does this work for HMMs?</a:t>
            </a:r>
            <a:endParaRPr lang="en-US" sz="2400" dirty="0">
              <a:solidFill>
                <a:srgbClr val="FF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5" name="Rectangle 4"/>
          <p:cNvSpPr>
            <a:spLocks/>
          </p:cNvSpPr>
          <p:nvPr/>
        </p:nvSpPr>
        <p:spPr bwMode="auto">
          <a:xfrm>
            <a:off x="1981200" y="5955268"/>
            <a:ext cx="5633453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</a:rPr>
              <a:t>First, we need one more definition…</a:t>
            </a:r>
            <a:endParaRPr lang="en-US" sz="2400" dirty="0">
              <a:solidFill>
                <a:srgbClr val="FF0000"/>
              </a:solidFill>
              <a:latin typeface="Gill Sans"/>
              <a:ea typeface="Gill Sans" charset="0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41572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Backward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Backward probability</a:t>
            </a:r>
          </a:p>
          <a:p>
            <a:pPr lvl="1"/>
            <a:r>
              <a:rPr lang="en-US" dirty="0" smtClean="0"/>
              <a:t>Probability of seeing observations from time </a:t>
            </a:r>
            <a:r>
              <a:rPr lang="en-US" i="1" dirty="0" smtClean="0"/>
              <a:t>t+1</a:t>
            </a:r>
            <a:r>
              <a:rPr lang="en-US" dirty="0" smtClean="0"/>
              <a:t> to </a:t>
            </a:r>
            <a:r>
              <a:rPr lang="en-US" i="1" dirty="0" smtClean="0"/>
              <a:t>T</a:t>
            </a:r>
            <a:r>
              <a:rPr lang="en-US" dirty="0" smtClean="0"/>
              <a:t> given that we’re in state </a:t>
            </a:r>
            <a:r>
              <a:rPr lang="en-US" i="1" dirty="0" smtClean="0"/>
              <a:t>j</a:t>
            </a:r>
            <a:r>
              <a:rPr lang="en-US" dirty="0" smtClean="0"/>
              <a:t> at time </a:t>
            </a:r>
            <a:r>
              <a:rPr lang="en-US" i="1" dirty="0" smtClean="0"/>
              <a:t>t</a:t>
            </a:r>
          </a:p>
          <a:p>
            <a:endParaRPr lang="en-US" dirty="0" smtClean="0"/>
          </a:p>
          <a:p>
            <a:r>
              <a:rPr lang="en-US" dirty="0" smtClean="0"/>
              <a:t>Guess what? Build an </a:t>
            </a:r>
            <a:r>
              <a:rPr lang="en-US" i="1" dirty="0" smtClean="0"/>
              <a:t>N</a:t>
            </a:r>
            <a:r>
              <a:rPr lang="en-US" dirty="0" smtClean="0"/>
              <a:t> </a:t>
            </a:r>
            <a:r>
              <a:rPr lang="en-US" dirty="0" smtClean="0">
                <a:sym typeface="Symbol"/>
              </a:rPr>
              <a:t></a:t>
            </a:r>
            <a:r>
              <a:rPr lang="en-US" dirty="0" smtClean="0"/>
              <a:t> </a:t>
            </a:r>
            <a:r>
              <a:rPr lang="en-US" i="1" dirty="0" smtClean="0"/>
              <a:t>T</a:t>
            </a:r>
            <a:r>
              <a:rPr lang="en-US" dirty="0" smtClean="0"/>
              <a:t> trellis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Oval 18"/>
          <p:cNvSpPr>
            <a:spLocks/>
          </p:cNvSpPr>
          <p:nvPr/>
        </p:nvSpPr>
        <p:spPr bwMode="auto">
          <a:xfrm>
            <a:off x="1371600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" name="Oval 18"/>
          <p:cNvSpPr>
            <a:spLocks/>
          </p:cNvSpPr>
          <p:nvPr/>
        </p:nvSpPr>
        <p:spPr bwMode="auto">
          <a:xfrm>
            <a:off x="2248345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" name="Oval 18"/>
          <p:cNvSpPr>
            <a:spLocks/>
          </p:cNvSpPr>
          <p:nvPr/>
        </p:nvSpPr>
        <p:spPr bwMode="auto">
          <a:xfrm>
            <a:off x="3543745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7" name="Oval 18"/>
          <p:cNvSpPr>
            <a:spLocks/>
          </p:cNvSpPr>
          <p:nvPr/>
        </p:nvSpPr>
        <p:spPr bwMode="auto">
          <a:xfrm>
            <a:off x="1371600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8" name="Oval 18"/>
          <p:cNvSpPr>
            <a:spLocks/>
          </p:cNvSpPr>
          <p:nvPr/>
        </p:nvSpPr>
        <p:spPr bwMode="auto">
          <a:xfrm>
            <a:off x="1371600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9" name="Oval 18"/>
          <p:cNvSpPr>
            <a:spLocks/>
          </p:cNvSpPr>
          <p:nvPr/>
        </p:nvSpPr>
        <p:spPr bwMode="auto">
          <a:xfrm>
            <a:off x="2248345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0" name="Oval 18"/>
          <p:cNvSpPr>
            <a:spLocks/>
          </p:cNvSpPr>
          <p:nvPr/>
        </p:nvSpPr>
        <p:spPr bwMode="auto">
          <a:xfrm>
            <a:off x="2248345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1" name="Oval 18"/>
          <p:cNvSpPr>
            <a:spLocks/>
          </p:cNvSpPr>
          <p:nvPr/>
        </p:nvSpPr>
        <p:spPr bwMode="auto">
          <a:xfrm>
            <a:off x="3543745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2" name="Oval 18"/>
          <p:cNvSpPr>
            <a:spLocks/>
          </p:cNvSpPr>
          <p:nvPr/>
        </p:nvSpPr>
        <p:spPr bwMode="auto">
          <a:xfrm>
            <a:off x="3543745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4" name="Rectangle 18"/>
          <p:cNvSpPr>
            <a:spLocks/>
          </p:cNvSpPr>
          <p:nvPr/>
        </p:nvSpPr>
        <p:spPr bwMode="auto">
          <a:xfrm rot="5400000">
            <a:off x="1558006" y="460416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5" name="Rectangle 18"/>
          <p:cNvSpPr>
            <a:spLocks/>
          </p:cNvSpPr>
          <p:nvPr/>
        </p:nvSpPr>
        <p:spPr bwMode="auto">
          <a:xfrm>
            <a:off x="2885567" y="342900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6" name="Rectangle 18"/>
          <p:cNvSpPr>
            <a:spLocks/>
          </p:cNvSpPr>
          <p:nvPr/>
        </p:nvSpPr>
        <p:spPr bwMode="auto">
          <a:xfrm>
            <a:off x="2901911" y="396686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7" name="Rectangle 18"/>
          <p:cNvSpPr>
            <a:spLocks/>
          </p:cNvSpPr>
          <p:nvPr/>
        </p:nvSpPr>
        <p:spPr bwMode="auto">
          <a:xfrm>
            <a:off x="2901911" y="503366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8" name="Rectangle 18"/>
          <p:cNvSpPr>
            <a:spLocks/>
          </p:cNvSpPr>
          <p:nvPr/>
        </p:nvSpPr>
        <p:spPr bwMode="auto">
          <a:xfrm rot="5400000">
            <a:off x="2400672" y="462050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9" name="Rectangle 18"/>
          <p:cNvSpPr>
            <a:spLocks/>
          </p:cNvSpPr>
          <p:nvPr/>
        </p:nvSpPr>
        <p:spPr bwMode="auto">
          <a:xfrm rot="5400000">
            <a:off x="3696072" y="460416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438400"/>
            <a:ext cx="40538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3603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533400"/>
            <a:ext cx="4069080" cy="28194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3726180"/>
            <a:ext cx="3238500" cy="845820"/>
          </a:xfrm>
          <a:prstGeom prst="rect">
            <a:avLst/>
          </a:prstGeom>
        </p:spPr>
      </p:pic>
      <p:sp>
        <p:nvSpPr>
          <p:cNvPr id="5120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Backward Algorithm</a:t>
            </a:r>
            <a:endParaRPr lang="en-US" dirty="0"/>
          </a:p>
        </p:txBody>
      </p:sp>
      <p:sp>
        <p:nvSpPr>
          <p:cNvPr id="5120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Initialization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Recursion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Termination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2438400"/>
            <a:ext cx="5989320" cy="8001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1623060"/>
            <a:ext cx="2171700" cy="281940"/>
          </a:xfrm>
          <a:prstGeom prst="rect">
            <a:avLst/>
          </a:prstGeom>
        </p:spPr>
      </p:pic>
      <p:grpSp>
        <p:nvGrpSpPr>
          <p:cNvPr id="24" name="Group 23"/>
          <p:cNvGrpSpPr/>
          <p:nvPr/>
        </p:nvGrpSpPr>
        <p:grpSpPr>
          <a:xfrm>
            <a:off x="5105400" y="3505200"/>
            <a:ext cx="3048000" cy="3130550"/>
            <a:chOff x="5105400" y="3505200"/>
            <a:chExt cx="3048000" cy="3130550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57800" y="6400800"/>
              <a:ext cx="469900" cy="23495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15200" y="6400800"/>
              <a:ext cx="673100" cy="234950"/>
            </a:xfrm>
            <a:prstGeom prst="rect">
              <a:avLst/>
            </a:prstGeom>
          </p:spPr>
        </p:pic>
        <p:cxnSp>
          <p:nvCxnSpPr>
            <p:cNvPr id="19" name="Straight Arrow Connector 18"/>
            <p:cNvCxnSpPr/>
            <p:nvPr/>
          </p:nvCxnSpPr>
          <p:spPr bwMode="auto">
            <a:xfrm flipH="1">
              <a:off x="5638800" y="4114800"/>
              <a:ext cx="1981200" cy="7620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 bwMode="auto">
            <a:xfrm flipH="1">
              <a:off x="5638800" y="4572000"/>
              <a:ext cx="198120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 bwMode="auto">
            <a:xfrm flipH="1">
              <a:off x="5638800" y="3657600"/>
              <a:ext cx="1981200" cy="1219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 bwMode="auto">
            <a:xfrm flipH="1">
              <a:off x="7467600" y="35052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Oval 14"/>
            <p:cNvSpPr/>
            <p:nvPr/>
          </p:nvSpPr>
          <p:spPr bwMode="auto">
            <a:xfrm flipH="1">
              <a:off x="7467600" y="39624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0" name="Oval 29"/>
            <p:cNvSpPr/>
            <p:nvPr/>
          </p:nvSpPr>
          <p:spPr bwMode="auto">
            <a:xfrm flipH="1">
              <a:off x="7467600" y="44196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40" name="Straight Arrow Connector 39"/>
            <p:cNvCxnSpPr/>
            <p:nvPr/>
          </p:nvCxnSpPr>
          <p:spPr bwMode="auto">
            <a:xfrm flipH="1" flipV="1">
              <a:off x="5638800" y="4876800"/>
              <a:ext cx="1981200" cy="1219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 bwMode="auto">
            <a:xfrm flipH="1" flipV="1">
              <a:off x="7467600" y="59436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 rot="16200000" flipH="1">
              <a:off x="7261757" y="5131048"/>
              <a:ext cx="5978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Gill Sans"/>
                  <a:cs typeface="Gill Sans"/>
                </a:rPr>
                <a:t>. . . . </a:t>
              </a:r>
              <a:endParaRPr lang="en-US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880350" y="3581400"/>
              <a:ext cx="177800" cy="152400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874000" y="4038600"/>
              <a:ext cx="184150" cy="152400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7905750" y="4495800"/>
              <a:ext cx="184150" cy="152400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905750" y="6019800"/>
              <a:ext cx="247650" cy="152400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105400" y="4800600"/>
              <a:ext cx="171450" cy="171450"/>
            </a:xfrm>
            <a:prstGeom prst="rect">
              <a:avLst/>
            </a:prstGeom>
          </p:spPr>
        </p:pic>
        <p:sp>
          <p:nvSpPr>
            <p:cNvPr id="31" name="Oval 30"/>
            <p:cNvSpPr/>
            <p:nvPr/>
          </p:nvSpPr>
          <p:spPr bwMode="auto">
            <a:xfrm>
              <a:off x="5334000" y="47244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051675" y="3657600"/>
              <a:ext cx="273050" cy="17145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048500" y="4064000"/>
              <a:ext cx="279400" cy="17145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048500" y="4419600"/>
              <a:ext cx="279400" cy="17145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6"/>
            <a:stretch>
              <a:fillRect/>
            </a:stretch>
          </p:blipFill>
          <p:spPr>
            <a:xfrm>
              <a:off x="7010400" y="5562600"/>
              <a:ext cx="355600" cy="1714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776646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Backward Algorithm</a:t>
            </a:r>
            <a:endParaRPr lang="en-US" dirty="0"/>
          </a:p>
        </p:txBody>
      </p:sp>
      <p:sp>
        <p:nvSpPr>
          <p:cNvPr id="45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6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7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8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9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0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1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2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3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4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5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6" name="Oval 20"/>
          <p:cNvSpPr>
            <a:spLocks/>
          </p:cNvSpPr>
          <p:nvPr/>
        </p:nvSpPr>
        <p:spPr bwMode="auto">
          <a:xfrm>
            <a:off x="4644255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7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8" name="Oval 22"/>
          <p:cNvSpPr>
            <a:spLocks/>
          </p:cNvSpPr>
          <p:nvPr/>
        </p:nvSpPr>
        <p:spPr bwMode="auto">
          <a:xfrm>
            <a:off x="6978476" y="4232299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9" name="Oval 23"/>
          <p:cNvSpPr>
            <a:spLocks/>
          </p:cNvSpPr>
          <p:nvPr/>
        </p:nvSpPr>
        <p:spPr bwMode="auto">
          <a:xfrm>
            <a:off x="6978476" y="3027684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0" name="Oval 24"/>
          <p:cNvSpPr>
            <a:spLocks/>
          </p:cNvSpPr>
          <p:nvPr/>
        </p:nvSpPr>
        <p:spPr bwMode="auto">
          <a:xfrm>
            <a:off x="6978476" y="17909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1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2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3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64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1219200"/>
            <a:ext cx="217170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106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Oval 15"/>
          <p:cNvSpPr>
            <a:spLocks/>
          </p:cNvSpPr>
          <p:nvPr/>
        </p:nvSpPr>
        <p:spPr bwMode="auto">
          <a:xfrm>
            <a:off x="697687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1" name="Oval 17"/>
          <p:cNvSpPr>
            <a:spLocks/>
          </p:cNvSpPr>
          <p:nvPr/>
        </p:nvSpPr>
        <p:spPr bwMode="auto">
          <a:xfrm>
            <a:off x="697687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2" name="Oval 18"/>
          <p:cNvSpPr>
            <a:spLocks/>
          </p:cNvSpPr>
          <p:nvPr/>
        </p:nvSpPr>
        <p:spPr bwMode="auto">
          <a:xfrm>
            <a:off x="697687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Backward </a:t>
            </a:r>
            <a:r>
              <a:rPr lang="en-US" dirty="0" smtClean="0"/>
              <a:t>Algorithm: Initialization</a:t>
            </a:r>
            <a:endParaRPr lang="en-US" dirty="0"/>
          </a:p>
        </p:txBody>
      </p:sp>
      <p:sp>
        <p:nvSpPr>
          <p:cNvPr id="23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4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5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6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28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29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9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51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5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5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sp>
        <p:nvSpPr>
          <p:cNvPr id="33" name="Oval 15"/>
          <p:cNvSpPr>
            <a:spLocks/>
          </p:cNvSpPr>
          <p:nvPr/>
        </p:nvSpPr>
        <p:spPr bwMode="auto">
          <a:xfrm>
            <a:off x="697687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4" name="Oval 17"/>
          <p:cNvSpPr>
            <a:spLocks/>
          </p:cNvSpPr>
          <p:nvPr/>
        </p:nvSpPr>
        <p:spPr bwMode="auto">
          <a:xfrm>
            <a:off x="697687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5" name="Oval 18"/>
          <p:cNvSpPr>
            <a:spLocks/>
          </p:cNvSpPr>
          <p:nvPr/>
        </p:nvSpPr>
        <p:spPr bwMode="auto">
          <a:xfrm>
            <a:off x="697687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319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21"/>
          <p:cNvSpPr>
            <a:spLocks/>
          </p:cNvSpPr>
          <p:nvPr/>
        </p:nvSpPr>
        <p:spPr bwMode="auto">
          <a:xfrm>
            <a:off x="4645152" y="179222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0" name="Oval 15"/>
          <p:cNvSpPr>
            <a:spLocks/>
          </p:cNvSpPr>
          <p:nvPr/>
        </p:nvSpPr>
        <p:spPr bwMode="auto">
          <a:xfrm>
            <a:off x="697687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1" name="Oval 17"/>
          <p:cNvSpPr>
            <a:spLocks/>
          </p:cNvSpPr>
          <p:nvPr/>
        </p:nvSpPr>
        <p:spPr bwMode="auto">
          <a:xfrm>
            <a:off x="697687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2" name="Oval 18"/>
          <p:cNvSpPr>
            <a:spLocks/>
          </p:cNvSpPr>
          <p:nvPr/>
        </p:nvSpPr>
        <p:spPr bwMode="auto">
          <a:xfrm>
            <a:off x="697687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Backward </a:t>
            </a:r>
            <a:r>
              <a:rPr lang="en-US" dirty="0" smtClean="0"/>
              <a:t>Algorithm: Recursion</a:t>
            </a:r>
            <a:endParaRPr lang="en-US" dirty="0"/>
          </a:p>
        </p:txBody>
      </p:sp>
      <p:sp>
        <p:nvSpPr>
          <p:cNvPr id="23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4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5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6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28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29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9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51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5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5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sp>
        <p:nvSpPr>
          <p:cNvPr id="33" name="Oval 15"/>
          <p:cNvSpPr>
            <a:spLocks/>
          </p:cNvSpPr>
          <p:nvPr/>
        </p:nvSpPr>
        <p:spPr bwMode="auto">
          <a:xfrm>
            <a:off x="697687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4" name="Oval 17"/>
          <p:cNvSpPr>
            <a:spLocks/>
          </p:cNvSpPr>
          <p:nvPr/>
        </p:nvSpPr>
        <p:spPr bwMode="auto">
          <a:xfrm>
            <a:off x="697687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5" name="Oval 18"/>
          <p:cNvSpPr>
            <a:spLocks/>
          </p:cNvSpPr>
          <p:nvPr/>
        </p:nvSpPr>
        <p:spPr bwMode="auto">
          <a:xfrm>
            <a:off x="697687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cxnSp>
        <p:nvCxnSpPr>
          <p:cNvPr id="21" name="Straight Arrow Connector 20"/>
          <p:cNvCxnSpPr>
            <a:stCxn id="32" idx="2"/>
          </p:cNvCxnSpPr>
          <p:nvPr/>
        </p:nvCxnSpPr>
        <p:spPr bwMode="auto">
          <a:xfrm flipH="1">
            <a:off x="5394349" y="2165969"/>
            <a:ext cx="1582523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>
            <a:stCxn id="30" idx="1"/>
          </p:cNvCxnSpPr>
          <p:nvPr/>
        </p:nvCxnSpPr>
        <p:spPr bwMode="auto">
          <a:xfrm flipH="1" flipV="1">
            <a:off x="5284500" y="2431167"/>
            <a:ext cx="1802221" cy="191098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0.0135</a:t>
            </a:r>
          </a:p>
        </p:txBody>
      </p:sp>
      <p:cxnSp>
        <p:nvCxnSpPr>
          <p:cNvPr id="46" name="Straight Arrow Connector 45"/>
          <p:cNvCxnSpPr/>
          <p:nvPr/>
        </p:nvCxnSpPr>
        <p:spPr bwMode="auto">
          <a:xfrm flipH="1" flipV="1">
            <a:off x="5391912" y="2286000"/>
            <a:ext cx="1618488" cy="91440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7" name="Rectangle 27"/>
          <p:cNvSpPr>
            <a:spLocks/>
          </p:cNvSpPr>
          <p:nvPr/>
        </p:nvSpPr>
        <p:spPr bwMode="auto">
          <a:xfrm>
            <a:off x="2438400" y="3469957"/>
            <a:ext cx="2107348" cy="49244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.... and so on</a:t>
            </a:r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0800" y="952500"/>
            <a:ext cx="598932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1171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Implementation: Mapper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304800" y="990600"/>
            <a:ext cx="6934200" cy="5791200"/>
            <a:chOff x="304800" y="990600"/>
            <a:chExt cx="6934200" cy="5791200"/>
          </a:xfrm>
        </p:grpSpPr>
        <p:pic>
          <p:nvPicPr>
            <p:cNvPr id="4" name="Picture 3" descr="HMM-mapper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" y="990600"/>
              <a:ext cx="6804661" cy="57912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4343400" y="1981200"/>
              <a:ext cx="2895600" cy="12192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4953000" y="3505200"/>
              <a:ext cx="2209800" cy="609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019800" y="3048000"/>
              <a:ext cx="1143000" cy="4572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4953000" y="4648200"/>
              <a:ext cx="2133600" cy="6858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5943600" y="4419600"/>
              <a:ext cx="1143000" cy="228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5562600" y="6019800"/>
              <a:ext cx="1676400" cy="228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8" name="Rounded Rectangle 17"/>
          <p:cNvSpPr/>
          <p:nvPr/>
        </p:nvSpPr>
        <p:spPr bwMode="auto">
          <a:xfrm>
            <a:off x="5181600" y="1219200"/>
            <a:ext cx="3429000" cy="1828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2654300" cy="67945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2209800"/>
            <a:ext cx="2514600" cy="685800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 bwMode="auto">
          <a:xfrm>
            <a:off x="6324600" y="3352800"/>
            <a:ext cx="2438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5029200" y="5638800"/>
            <a:ext cx="36576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400" y="3581400"/>
            <a:ext cx="1822450" cy="5461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7800" y="5867400"/>
            <a:ext cx="32512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0834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Backward Algorithm: Recursion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0.1092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0.1306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0.1124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0.44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0.44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10762483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Forward-Backward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Forward probability</a:t>
            </a:r>
          </a:p>
          <a:p>
            <a:pPr lvl="1"/>
            <a:r>
              <a:rPr lang="en-US" dirty="0" smtClean="0"/>
              <a:t>Probability of being in state </a:t>
            </a:r>
            <a:r>
              <a:rPr lang="en-US" i="1" dirty="0" smtClean="0"/>
              <a:t>j</a:t>
            </a:r>
            <a:r>
              <a:rPr lang="en-US" dirty="0" smtClean="0"/>
              <a:t> after </a:t>
            </a:r>
            <a:r>
              <a:rPr lang="en-US" i="1" dirty="0" smtClean="0"/>
              <a:t>t</a:t>
            </a:r>
            <a:r>
              <a:rPr lang="en-US" dirty="0" smtClean="0"/>
              <a:t> observations </a:t>
            </a:r>
          </a:p>
          <a:p>
            <a:endParaRPr lang="en-US" dirty="0" smtClean="0"/>
          </a:p>
          <a:p>
            <a:r>
              <a:rPr lang="en-US" dirty="0"/>
              <a:t>Backward probability</a:t>
            </a:r>
          </a:p>
          <a:p>
            <a:pPr lvl="1"/>
            <a:r>
              <a:rPr lang="en-US" dirty="0"/>
              <a:t>Probability of seeing observations from time </a:t>
            </a:r>
            <a:r>
              <a:rPr lang="en-US" i="1" dirty="0"/>
              <a:t>t+1</a:t>
            </a:r>
            <a:r>
              <a:rPr lang="en-US" dirty="0"/>
              <a:t> to </a:t>
            </a:r>
            <a:r>
              <a:rPr lang="en-US" i="1" dirty="0"/>
              <a:t>T</a:t>
            </a:r>
            <a:r>
              <a:rPr lang="en-US" dirty="0"/>
              <a:t> given that we’re in state </a:t>
            </a:r>
            <a:r>
              <a:rPr lang="en-US" i="1" dirty="0"/>
              <a:t>j</a:t>
            </a:r>
            <a:r>
              <a:rPr lang="en-US" dirty="0"/>
              <a:t> at time </a:t>
            </a:r>
            <a:r>
              <a:rPr lang="en-US" i="1" dirty="0"/>
              <a:t>t</a:t>
            </a:r>
          </a:p>
          <a:p>
            <a:endParaRPr lang="en-US" dirty="0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680" y="2156460"/>
            <a:ext cx="3703320" cy="28194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909060"/>
            <a:ext cx="4053840" cy="28194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0" y="5562600"/>
            <a:ext cx="2857500" cy="845820"/>
          </a:xfrm>
          <a:prstGeom prst="rect">
            <a:avLst/>
          </a:prstGeom>
        </p:spPr>
      </p:pic>
      <p:sp>
        <p:nvSpPr>
          <p:cNvPr id="22" name="Rectangle 21"/>
          <p:cNvSpPr>
            <a:spLocks/>
          </p:cNvSpPr>
          <p:nvPr/>
        </p:nvSpPr>
        <p:spPr bwMode="auto">
          <a:xfrm>
            <a:off x="3505200" y="5040868"/>
            <a:ext cx="2338531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Neat Observation:</a:t>
            </a:r>
            <a:endParaRPr lang="en-US" sz="2400" b="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715702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15"/>
          <p:cNvSpPr>
            <a:spLocks/>
          </p:cNvSpPr>
          <p:nvPr/>
        </p:nvSpPr>
        <p:spPr bwMode="auto">
          <a:xfrm>
            <a:off x="1676400" y="4431506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0.14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24" name="Oval 17"/>
          <p:cNvSpPr>
            <a:spLocks/>
          </p:cNvSpPr>
          <p:nvPr/>
        </p:nvSpPr>
        <p:spPr bwMode="auto">
          <a:xfrm>
            <a:off x="1676400" y="3226891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0.05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41" name="Oval 18"/>
          <p:cNvSpPr>
            <a:spLocks/>
          </p:cNvSpPr>
          <p:nvPr/>
        </p:nvSpPr>
        <p:spPr bwMode="auto">
          <a:xfrm>
            <a:off x="1676400" y="1990129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0.09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46" name="Oval 19"/>
          <p:cNvSpPr>
            <a:spLocks/>
          </p:cNvSpPr>
          <p:nvPr/>
        </p:nvSpPr>
        <p:spPr bwMode="auto">
          <a:xfrm>
            <a:off x="4007048" y="4431506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0.0145</a:t>
            </a:r>
          </a:p>
        </p:txBody>
      </p:sp>
      <p:sp>
        <p:nvSpPr>
          <p:cNvPr id="47" name="Oval 20"/>
          <p:cNvSpPr>
            <a:spLocks/>
          </p:cNvSpPr>
          <p:nvPr/>
        </p:nvSpPr>
        <p:spPr bwMode="auto">
          <a:xfrm>
            <a:off x="4007048" y="3226891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0.0312</a:t>
            </a:r>
          </a:p>
        </p:txBody>
      </p:sp>
      <p:sp>
        <p:nvSpPr>
          <p:cNvPr id="48" name="Oval 21"/>
          <p:cNvSpPr>
            <a:spLocks/>
          </p:cNvSpPr>
          <p:nvPr/>
        </p:nvSpPr>
        <p:spPr bwMode="auto">
          <a:xfrm>
            <a:off x="4007048" y="1990129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0.0249</a:t>
            </a:r>
          </a:p>
        </p:txBody>
      </p:sp>
      <p:sp>
        <p:nvSpPr>
          <p:cNvPr id="49" name="Oval 22"/>
          <p:cNvSpPr>
            <a:spLocks/>
          </p:cNvSpPr>
          <p:nvPr/>
        </p:nvSpPr>
        <p:spPr bwMode="auto">
          <a:xfrm>
            <a:off x="6341269" y="4431506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</a:t>
            </a:r>
          </a:p>
        </p:txBody>
      </p:sp>
      <p:sp>
        <p:nvSpPr>
          <p:cNvPr id="50" name="Oval 23"/>
          <p:cNvSpPr>
            <a:spLocks/>
          </p:cNvSpPr>
          <p:nvPr/>
        </p:nvSpPr>
        <p:spPr bwMode="auto">
          <a:xfrm>
            <a:off x="6341269" y="3226891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0.001475</a:t>
            </a:r>
          </a:p>
        </p:txBody>
      </p:sp>
      <p:sp>
        <p:nvSpPr>
          <p:cNvPr id="51" name="Oval 24"/>
          <p:cNvSpPr>
            <a:spLocks/>
          </p:cNvSpPr>
          <p:nvPr/>
        </p:nvSpPr>
        <p:spPr bwMode="auto">
          <a:xfrm>
            <a:off x="6341269" y="1990129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0.006477</a:t>
            </a: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Forward-Backward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0.1092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0.1306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0.1124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0.44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0.44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300" y="914400"/>
            <a:ext cx="2857500" cy="84582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6076950"/>
            <a:ext cx="2698750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966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Forward-Backward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4572000"/>
            <a:ext cx="469900" cy="23495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 bwMode="auto">
          <a:xfrm flipH="1">
            <a:off x="4800600" y="2895600"/>
            <a:ext cx="1981200" cy="7620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>
            <a:off x="4800600" y="3352800"/>
            <a:ext cx="1981200" cy="3048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 bwMode="auto">
          <a:xfrm flipH="1">
            <a:off x="4800600" y="24384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 bwMode="auto">
          <a:xfrm flipH="1">
            <a:off x="6629400" y="22860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 flipH="1">
            <a:off x="6629400" y="2743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 flipH="1">
            <a:off x="6629400" y="3200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 flipH="1" flipV="1">
            <a:off x="4800600" y="36576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 bwMode="auto">
          <a:xfrm flipH="1" flipV="1">
            <a:off x="6629400" y="4724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 flipH="1">
            <a:off x="6423557" y="3911848"/>
            <a:ext cx="597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. . . . 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886200"/>
            <a:ext cx="171450" cy="171450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 bwMode="auto">
          <a:xfrm>
            <a:off x="4495800" y="3505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495800" y="3505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9" name="Straight Arrow Connector 28"/>
          <p:cNvCxnSpPr>
            <a:endCxn id="28" idx="2"/>
          </p:cNvCxnSpPr>
          <p:nvPr/>
        </p:nvCxnSpPr>
        <p:spPr bwMode="auto">
          <a:xfrm>
            <a:off x="2514600" y="2895600"/>
            <a:ext cx="1981200" cy="7620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28" idx="2"/>
          </p:cNvCxnSpPr>
          <p:nvPr/>
        </p:nvCxnSpPr>
        <p:spPr bwMode="auto">
          <a:xfrm>
            <a:off x="2514600" y="3352800"/>
            <a:ext cx="1981200" cy="3048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28" idx="2"/>
          </p:cNvCxnSpPr>
          <p:nvPr/>
        </p:nvCxnSpPr>
        <p:spPr bwMode="auto">
          <a:xfrm>
            <a:off x="2514600" y="24384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2362200" y="22860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2362200" y="2743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2362200" y="3200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 bwMode="auto">
          <a:xfrm flipV="1">
            <a:off x="2514600" y="36576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 bwMode="auto">
          <a:xfrm flipV="1">
            <a:off x="2362200" y="4724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 rot="5400000">
            <a:off x="2275003" y="3911848"/>
            <a:ext cx="597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. . . . 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0" y="4572000"/>
            <a:ext cx="482600" cy="234950"/>
          </a:xfrm>
          <a:prstGeom prst="rect">
            <a:avLst/>
          </a:prstGeom>
        </p:spPr>
      </p:pic>
      <p:sp>
        <p:nvSpPr>
          <p:cNvPr id="49" name="Oval 48"/>
          <p:cNvSpPr/>
          <p:nvPr/>
        </p:nvSpPr>
        <p:spPr bwMode="auto">
          <a:xfrm>
            <a:off x="2362200" y="5562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4495800" y="5562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6629400" y="5562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5943600"/>
            <a:ext cx="165100" cy="13970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0" y="5943600"/>
            <a:ext cx="393700" cy="13970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9400" y="5943600"/>
            <a:ext cx="393700" cy="158750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1828800"/>
            <a:ext cx="3703320" cy="28194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37760" y="1828800"/>
            <a:ext cx="40538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4331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Emissions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idea: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Let’s define: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Thus:</a:t>
            </a:r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1066800" y="1902023"/>
            <a:ext cx="733875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b</a:t>
            </a:r>
            <a:r>
              <a:rPr lang="en-US" sz="2000" b="0" i="1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j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(</a:t>
            </a:r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v</a:t>
            </a:r>
            <a:r>
              <a:rPr lang="en-US" sz="2000" b="0" i="1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k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) =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5" name="Rectangle 4"/>
          <p:cNvSpPr>
            <a:spLocks/>
          </p:cNvSpPr>
          <p:nvPr/>
        </p:nvSpPr>
        <p:spPr bwMode="auto">
          <a:xfrm>
            <a:off x="1881159" y="1676400"/>
            <a:ext cx="6272241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expected number of times in state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j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 and observing symbol </a:t>
            </a:r>
            <a:r>
              <a:rPr lang="en-US" sz="2000" b="0" i="1" dirty="0" err="1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v</a:t>
            </a:r>
            <a:r>
              <a:rPr lang="en-US" sz="2000" b="0" i="1" baseline="-25000" dirty="0" err="1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k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2907828" y="2054423"/>
            <a:ext cx="3721572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expected number of times in state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j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1905000" y="2057400"/>
            <a:ext cx="617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3276600"/>
            <a:ext cx="4305300" cy="6553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4442460"/>
            <a:ext cx="3185160" cy="81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5489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Forward-Backward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 bwMode="auto">
          <a:xfrm flipH="1">
            <a:off x="5334000" y="2895600"/>
            <a:ext cx="1981200" cy="7620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>
            <a:off x="5334000" y="3352800"/>
            <a:ext cx="1981200" cy="3048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 bwMode="auto">
          <a:xfrm flipH="1">
            <a:off x="5334000" y="24384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 bwMode="auto">
          <a:xfrm flipH="1">
            <a:off x="7162800" y="22860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 flipH="1">
            <a:off x="7162800" y="2743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 flipH="1">
            <a:off x="7162800" y="3200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 flipH="1" flipV="1">
            <a:off x="5334000" y="36576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 bwMode="auto">
          <a:xfrm flipH="1" flipV="1">
            <a:off x="7162800" y="4724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 flipH="1">
            <a:off x="6956957" y="3911848"/>
            <a:ext cx="597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. . . . 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886200"/>
            <a:ext cx="171450" cy="17145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 bwMode="auto">
          <a:xfrm>
            <a:off x="1828800" y="2895600"/>
            <a:ext cx="1981200" cy="7620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 bwMode="auto">
          <a:xfrm>
            <a:off x="1828800" y="3352800"/>
            <a:ext cx="1981200" cy="3048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 bwMode="auto">
          <a:xfrm>
            <a:off x="1828800" y="24384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1676400" y="22860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1676400" y="2743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1676400" y="3200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 bwMode="auto">
          <a:xfrm flipV="1">
            <a:off x="1828800" y="36576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 bwMode="auto">
          <a:xfrm flipV="1">
            <a:off x="1676400" y="4724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 rot="5400000">
            <a:off x="1589203" y="3911848"/>
            <a:ext cx="597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. . . . 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3810000" y="3505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5029200" y="3505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" name="Straight Arrow Connector 39"/>
          <p:cNvCxnSpPr>
            <a:stCxn id="27" idx="6"/>
            <a:endCxn id="39" idx="2"/>
          </p:cNvCxnSpPr>
          <p:nvPr/>
        </p:nvCxnSpPr>
        <p:spPr bwMode="auto">
          <a:xfrm>
            <a:off x="4114800" y="3657600"/>
            <a:ext cx="9144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 bwMode="auto">
          <a:xfrm>
            <a:off x="1676400" y="5410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3810000" y="5410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7162800" y="5410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5943600"/>
            <a:ext cx="165100" cy="1397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700" y="5943600"/>
            <a:ext cx="393700" cy="1397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0" y="5943600"/>
            <a:ext cx="393700" cy="158750"/>
          </a:xfrm>
          <a:prstGeom prst="rect">
            <a:avLst/>
          </a:prstGeom>
        </p:spPr>
      </p:pic>
      <p:sp>
        <p:nvSpPr>
          <p:cNvPr id="47" name="Oval 46"/>
          <p:cNvSpPr/>
          <p:nvPr/>
        </p:nvSpPr>
        <p:spPr bwMode="auto">
          <a:xfrm>
            <a:off x="5029200" y="5410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3750" y="5943600"/>
            <a:ext cx="400050" cy="15875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6200" y="3886200"/>
            <a:ext cx="152400" cy="1524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0800" y="4495800"/>
            <a:ext cx="457200" cy="2349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1200" y="4495800"/>
            <a:ext cx="698500" cy="2349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38600" y="3200400"/>
            <a:ext cx="104775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556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Transition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idea: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Let’s define: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Thus:</a:t>
            </a:r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1387056" y="1902023"/>
            <a:ext cx="441744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a</a:t>
            </a:r>
            <a:r>
              <a:rPr lang="en-US" sz="2000" b="0" i="1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ij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 =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5" name="Rectangle 4"/>
          <p:cNvSpPr>
            <a:spLocks/>
          </p:cNvSpPr>
          <p:nvPr/>
        </p:nvSpPr>
        <p:spPr bwMode="auto">
          <a:xfrm>
            <a:off x="1905000" y="1676400"/>
            <a:ext cx="5557762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expected number of transitions from state </a:t>
            </a:r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i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 to state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j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2306999" y="2054423"/>
            <a:ext cx="4551001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expected number of transitions from state </a:t>
            </a:r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i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1905000" y="2057400"/>
            <a:ext cx="54864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3276600"/>
            <a:ext cx="3901440" cy="6553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4495800"/>
            <a:ext cx="301752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6309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Implementation: Mapper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304800" y="990600"/>
            <a:ext cx="6934200" cy="5791200"/>
            <a:chOff x="304800" y="990600"/>
            <a:chExt cx="6934200" cy="5791200"/>
          </a:xfrm>
        </p:grpSpPr>
        <p:pic>
          <p:nvPicPr>
            <p:cNvPr id="4" name="Picture 3" descr="HMM-mapper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" y="990600"/>
              <a:ext cx="6804661" cy="57912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4343400" y="1981200"/>
              <a:ext cx="2895600" cy="12192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4953000" y="3505200"/>
              <a:ext cx="2209800" cy="609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019800" y="3048000"/>
              <a:ext cx="1143000" cy="4572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4953000" y="4648200"/>
              <a:ext cx="2133600" cy="6858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5943600" y="4419600"/>
              <a:ext cx="1143000" cy="228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5562600" y="6019800"/>
              <a:ext cx="1676400" cy="228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8" name="Rounded Rectangle 17"/>
          <p:cNvSpPr/>
          <p:nvPr/>
        </p:nvSpPr>
        <p:spPr bwMode="auto">
          <a:xfrm>
            <a:off x="5181600" y="1219200"/>
            <a:ext cx="3429000" cy="1828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2654300" cy="67945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2209800"/>
            <a:ext cx="2514600" cy="685800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 bwMode="auto">
          <a:xfrm>
            <a:off x="6324600" y="3352800"/>
            <a:ext cx="2438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5029200" y="5638800"/>
            <a:ext cx="36576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400" y="3581400"/>
            <a:ext cx="1822450" cy="5461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7800" y="5867400"/>
            <a:ext cx="32512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59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 Implementation: </a:t>
            </a:r>
            <a:r>
              <a:rPr lang="en-US" dirty="0" smtClean="0"/>
              <a:t>Reducer</a:t>
            </a:r>
            <a:endParaRPr lang="en-US" dirty="0"/>
          </a:p>
        </p:txBody>
      </p:sp>
      <p:pic>
        <p:nvPicPr>
          <p:cNvPr id="5" name="Picture 4" descr="HMM-reduc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24000"/>
            <a:ext cx="6822567" cy="435483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 bwMode="auto">
          <a:xfrm>
            <a:off x="5181600" y="1219200"/>
            <a:ext cx="3429000" cy="1828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2654300" cy="6794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2209800"/>
            <a:ext cx="2514600" cy="6858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 bwMode="auto">
          <a:xfrm>
            <a:off x="6248400" y="3352800"/>
            <a:ext cx="2438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5029200" y="4495800"/>
            <a:ext cx="36576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581400"/>
            <a:ext cx="1822450" cy="5461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7800" y="4724400"/>
            <a:ext cx="32512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8632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setup of iterative MapReduce algorithms</a:t>
            </a:r>
          </a:p>
          <a:p>
            <a:pPr lvl="1"/>
            <a:r>
              <a:rPr lang="en-US" dirty="0"/>
              <a:t>Driver program sets up MapReduce job</a:t>
            </a:r>
          </a:p>
          <a:p>
            <a:pPr lvl="1"/>
            <a:r>
              <a:rPr lang="en-US" dirty="0"/>
              <a:t>Waits for completion</a:t>
            </a:r>
          </a:p>
          <a:p>
            <a:pPr lvl="1"/>
            <a:r>
              <a:rPr lang="en-US" dirty="0"/>
              <a:t>Checks for convergence</a:t>
            </a:r>
          </a:p>
          <a:p>
            <a:pPr lvl="1"/>
            <a:r>
              <a:rPr lang="en-US" dirty="0"/>
              <a:t>Repeats if necessary</a:t>
            </a:r>
          </a:p>
          <a:p>
            <a:r>
              <a:rPr lang="en-US" dirty="0" smtClean="0"/>
              <a:t>Additional details:</a:t>
            </a:r>
          </a:p>
          <a:p>
            <a:pPr lvl="1"/>
            <a:r>
              <a:rPr lang="en-US" dirty="0" smtClean="0"/>
              <a:t>Must load and serialize model parameters at each iteration</a:t>
            </a:r>
          </a:p>
          <a:p>
            <a:pPr lvl="1"/>
            <a:r>
              <a:rPr lang="en-US" dirty="0" smtClean="0"/>
              <a:t>Reducer receives 2N + 1 keys, so limits to reducer parallelization</a:t>
            </a:r>
          </a:p>
          <a:p>
            <a:pPr lvl="1"/>
            <a:r>
              <a:rPr lang="en-US" dirty="0" smtClean="0"/>
              <a:t>Iteration overhead less than other iterative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9335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 Implementation: </a:t>
            </a:r>
            <a:r>
              <a:rPr lang="en-US" dirty="0" smtClean="0"/>
              <a:t>Reducer</a:t>
            </a:r>
            <a:endParaRPr lang="en-US" dirty="0"/>
          </a:p>
        </p:txBody>
      </p:sp>
      <p:pic>
        <p:nvPicPr>
          <p:cNvPr id="5" name="Picture 4" descr="HMM-reduc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24000"/>
            <a:ext cx="6822567" cy="435483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 bwMode="auto">
          <a:xfrm>
            <a:off x="5181600" y="1219200"/>
            <a:ext cx="3429000" cy="1828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2654300" cy="6794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2209800"/>
            <a:ext cx="2514600" cy="6858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 bwMode="auto">
          <a:xfrm>
            <a:off x="6248400" y="3352800"/>
            <a:ext cx="2438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5029200" y="4495800"/>
            <a:ext cx="36576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581400"/>
            <a:ext cx="1822450" cy="5461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7800" y="4724400"/>
            <a:ext cx="32512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4163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Gill Sans"/>
              </a:rPr>
              <a:t>Midterm</a:t>
            </a:r>
            <a:endParaRPr lang="en-US" sz="3600" dirty="0"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676975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Anything in the big data space</a:t>
            </a:r>
          </a:p>
          <a:p>
            <a:r>
              <a:rPr lang="en-US" dirty="0" smtClean="0"/>
              <a:t>Teams of 2-3 people</a:t>
            </a:r>
          </a:p>
          <a:p>
            <a:r>
              <a:rPr lang="en-US" dirty="0" smtClean="0"/>
              <a:t>Available data resources</a:t>
            </a:r>
          </a:p>
          <a:p>
            <a:r>
              <a:rPr lang="en-US" dirty="0" smtClean="0"/>
              <a:t>Available cluster resources</a:t>
            </a:r>
          </a:p>
          <a:p>
            <a:r>
              <a:rPr lang="en-US" dirty="0" smtClean="0"/>
              <a:t>Project Ideas?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9994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Finite State Machines</a:t>
            </a:r>
            <a:endParaRPr lang="en-US" dirty="0"/>
          </a:p>
        </p:txBody>
      </p:sp>
      <p:sp>
        <p:nvSpPr>
          <p:cNvPr id="6481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Q</a:t>
            </a:r>
            <a:r>
              <a:rPr lang="en-US" dirty="0" smtClean="0"/>
              <a:t>: a finite set of </a:t>
            </a:r>
            <a:r>
              <a:rPr lang="en-US" i="1" dirty="0" smtClean="0"/>
              <a:t>N</a:t>
            </a:r>
            <a:r>
              <a:rPr lang="en-US" dirty="0" smtClean="0"/>
              <a:t> states </a:t>
            </a:r>
          </a:p>
          <a:p>
            <a:pPr lvl="1"/>
            <a:r>
              <a:rPr lang="en-US" i="1" dirty="0" smtClean="0"/>
              <a:t>Q</a:t>
            </a:r>
            <a:r>
              <a:rPr lang="en-US" dirty="0" smtClean="0"/>
              <a:t> = {</a:t>
            </a:r>
            <a:r>
              <a:rPr lang="en-US" i="1" dirty="0" smtClean="0"/>
              <a:t>q</a:t>
            </a:r>
            <a:r>
              <a:rPr lang="en-US" i="1" baseline="-25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1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2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3</a:t>
            </a:r>
            <a:r>
              <a:rPr lang="en-US" dirty="0" smtClean="0"/>
              <a:t>, …}</a:t>
            </a:r>
          </a:p>
          <a:p>
            <a:pPr lvl="1"/>
            <a:r>
              <a:rPr lang="en-US" dirty="0" smtClean="0"/>
              <a:t>The start state: </a:t>
            </a:r>
            <a:r>
              <a:rPr lang="en-US" i="1" dirty="0" smtClean="0"/>
              <a:t>q</a:t>
            </a:r>
            <a:r>
              <a:rPr lang="en-US" i="1" baseline="-25000" dirty="0" smtClean="0"/>
              <a:t>0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dirty="0" smtClean="0"/>
              <a:t>set </a:t>
            </a:r>
            <a:r>
              <a:rPr lang="en-US" dirty="0" smtClean="0"/>
              <a:t>of final </a:t>
            </a:r>
            <a:r>
              <a:rPr lang="en-US" dirty="0" smtClean="0"/>
              <a:t>states: </a:t>
            </a:r>
            <a:r>
              <a:rPr lang="en-US" i="1" dirty="0" err="1" smtClean="0"/>
              <a:t>q</a:t>
            </a:r>
            <a:r>
              <a:rPr lang="en-US" i="1" baseline="-25000" dirty="0" err="1" smtClean="0"/>
              <a:t>F</a:t>
            </a:r>
            <a:endParaRPr lang="en-US" i="1" baseline="-25000" dirty="0" smtClean="0"/>
          </a:p>
          <a:p>
            <a:r>
              <a:rPr lang="el-GR" dirty="0" smtClean="0"/>
              <a:t>Σ</a:t>
            </a:r>
            <a:r>
              <a:rPr lang="en-US" dirty="0" smtClean="0"/>
              <a:t>: a finite input alphabet of symbols</a:t>
            </a:r>
          </a:p>
          <a:p>
            <a:r>
              <a:rPr lang="el-GR" dirty="0" smtClean="0"/>
              <a:t>δ</a:t>
            </a:r>
            <a:r>
              <a:rPr lang="en-US" dirty="0" smtClean="0"/>
              <a:t>(</a:t>
            </a:r>
            <a:r>
              <a:rPr lang="en-US" i="1" dirty="0" err="1" smtClean="0"/>
              <a:t>q</a:t>
            </a:r>
            <a:r>
              <a:rPr lang="en-US" dirty="0" err="1" smtClean="0"/>
              <a:t>,</a:t>
            </a:r>
            <a:r>
              <a:rPr lang="en-US" i="1" dirty="0" err="1" smtClean="0"/>
              <a:t>i</a:t>
            </a:r>
            <a:r>
              <a:rPr lang="en-US" dirty="0" smtClean="0"/>
              <a:t>): transition function </a:t>
            </a:r>
          </a:p>
          <a:p>
            <a:pPr lvl="1"/>
            <a:r>
              <a:rPr lang="en-US" dirty="0" smtClean="0"/>
              <a:t>Given state </a:t>
            </a:r>
            <a:r>
              <a:rPr lang="en-US" i="1" dirty="0" smtClean="0"/>
              <a:t>q</a:t>
            </a:r>
            <a:r>
              <a:rPr lang="en-US" dirty="0" smtClean="0"/>
              <a:t> and input symbol </a:t>
            </a:r>
            <a:r>
              <a:rPr lang="en-US" i="1" dirty="0" err="1" smtClean="0"/>
              <a:t>i</a:t>
            </a:r>
            <a:r>
              <a:rPr lang="en-US" dirty="0" smtClean="0"/>
              <a:t>, transition to new state </a:t>
            </a:r>
            <a:r>
              <a:rPr lang="en-US" i="1" dirty="0" smtClean="0"/>
              <a:t>q'</a:t>
            </a:r>
          </a:p>
        </p:txBody>
      </p:sp>
    </p:spTree>
    <p:extLst>
      <p:ext uri="{BB962C8B-B14F-4D97-AF65-F5344CB8AC3E}">
        <p14:creationId xmlns:p14="http://schemas.microsoft.com/office/powerpoint/2010/main" val="2271886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52738</TotalTime>
  <Words>2590</Words>
  <Application>Microsoft Macintosh PowerPoint</Application>
  <PresentationFormat>On-screen Show (4:3)</PresentationFormat>
  <Paragraphs>827</Paragraphs>
  <Slides>82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3" baseType="lpstr">
      <vt:lpstr>Default Design</vt:lpstr>
      <vt:lpstr>PowerPoint Presentation</vt:lpstr>
      <vt:lpstr>PowerPoint Presentation</vt:lpstr>
      <vt:lpstr>Today’s Agenda</vt:lpstr>
      <vt:lpstr>Sequences Everywhere!</vt:lpstr>
      <vt:lpstr>Sequence Labeling</vt:lpstr>
      <vt:lpstr>Approaches</vt:lpstr>
      <vt:lpstr>MapReduce Implementation: Mapper</vt:lpstr>
      <vt:lpstr>MapReduce Implementation: Reducer</vt:lpstr>
      <vt:lpstr>Finite State Machines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can we do with FSMs?</vt:lpstr>
      <vt:lpstr>Weighted FSMs</vt:lpstr>
      <vt:lpstr>Probabilistic FSMs</vt:lpstr>
      <vt:lpstr>Specifying Markov Chains</vt:lpstr>
      <vt:lpstr>Let’s model the stock market…</vt:lpstr>
      <vt:lpstr>Are states always observable ?</vt:lpstr>
      <vt:lpstr>Hidden Markov Models</vt:lpstr>
      <vt:lpstr>Specifying HMMs</vt:lpstr>
      <vt:lpstr>Stock Market HMM</vt:lpstr>
      <vt:lpstr>Stock Market HMM</vt:lpstr>
      <vt:lpstr>Stock Market HMM</vt:lpstr>
      <vt:lpstr>Stock Market HMM</vt:lpstr>
      <vt:lpstr>Stock Market HMM</vt:lpstr>
      <vt:lpstr>Properties of HMMs</vt:lpstr>
      <vt:lpstr>“Running” an HMM</vt:lpstr>
      <vt:lpstr>HMMs: Three Problems</vt:lpstr>
      <vt:lpstr>HMM Problem #1: Likelihood</vt:lpstr>
      <vt:lpstr>Computing Likelihood</vt:lpstr>
      <vt:lpstr>Computing Likelihood</vt:lpstr>
      <vt:lpstr>Computing Likelihood</vt:lpstr>
      <vt:lpstr>Forward Algorithm</vt:lpstr>
      <vt:lpstr>Forward Algorithm</vt:lpstr>
      <vt:lpstr>Forward Algorithm</vt:lpstr>
      <vt:lpstr>Forward Algorithm</vt:lpstr>
      <vt:lpstr>Forward Algorithm: Initialization</vt:lpstr>
      <vt:lpstr>Forward Algorithm: Recursion</vt:lpstr>
      <vt:lpstr>Forward Algorithm: Recursion</vt:lpstr>
      <vt:lpstr>Forward Algorithm: Termination</vt:lpstr>
      <vt:lpstr>HMM Problem #2: Decoding</vt:lpstr>
      <vt:lpstr>Decoding</vt:lpstr>
      <vt:lpstr>Decoding</vt:lpstr>
      <vt:lpstr>Viterbi Algorithm</vt:lpstr>
      <vt:lpstr>Viterbi Algorithm</vt:lpstr>
      <vt:lpstr>Viterbi vs. Forward</vt:lpstr>
      <vt:lpstr>Viterbi Algorithm: Formal Definition</vt:lpstr>
      <vt:lpstr>Viterbi Algorithm</vt:lpstr>
      <vt:lpstr>Viterbi Algorithm</vt:lpstr>
      <vt:lpstr>Viterbi Algorithm: Initialization</vt:lpstr>
      <vt:lpstr>Viterbi Algorithm: Recursion</vt:lpstr>
      <vt:lpstr>Viterbi Algorithm: Recursion</vt:lpstr>
      <vt:lpstr>Viterbi Algorithm: Recursion</vt:lpstr>
      <vt:lpstr>Viterbi Algorithm: Termination</vt:lpstr>
      <vt:lpstr>Viterbi Algorithm: Termination</vt:lpstr>
      <vt:lpstr>HMM Problem #3: Learning</vt:lpstr>
      <vt:lpstr>The Problem</vt:lpstr>
      <vt:lpstr>Supervised Training</vt:lpstr>
      <vt:lpstr>Supervised Training</vt:lpstr>
      <vt:lpstr>Unsupervised Training</vt:lpstr>
      <vt:lpstr>Unsupervised Training</vt:lpstr>
      <vt:lpstr>EM to the Rescue!</vt:lpstr>
      <vt:lpstr>Backward Algorithm</vt:lpstr>
      <vt:lpstr>Backward Algorithm</vt:lpstr>
      <vt:lpstr>Backward Algorithm</vt:lpstr>
      <vt:lpstr>Backward Algorithm: Initialization</vt:lpstr>
      <vt:lpstr>Backward Algorithm: Recursion</vt:lpstr>
      <vt:lpstr>Backward Algorithm: Recursion</vt:lpstr>
      <vt:lpstr>Forward-Backward</vt:lpstr>
      <vt:lpstr>Forward-Backward</vt:lpstr>
      <vt:lpstr>Forward-Backward</vt:lpstr>
      <vt:lpstr>Estimating Emissions Probabilities</vt:lpstr>
      <vt:lpstr>Forward-Backward</vt:lpstr>
      <vt:lpstr>Estimating Transition Probabilities</vt:lpstr>
      <vt:lpstr>MapReduce Implementation: Mapper</vt:lpstr>
      <vt:lpstr>MapReduce Implementation: Reducer</vt:lpstr>
      <vt:lpstr>Implementation Notes</vt:lpstr>
      <vt:lpstr>PowerPoint Presentation</vt:lpstr>
      <vt:lpstr>Midterm</vt:lpstr>
      <vt:lpstr>Final Projects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10602</cp:revision>
  <dcterms:created xsi:type="dcterms:W3CDTF">2012-08-31T06:36:49Z</dcterms:created>
  <dcterms:modified xsi:type="dcterms:W3CDTF">2013-03-14T00:32:30Z</dcterms:modified>
</cp:coreProperties>
</file>